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mf" ContentType="image/x-wmf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517" r:id="rId4"/>
    <p:sldId id="433" r:id="rId5"/>
    <p:sldId id="465" r:id="rId7"/>
    <p:sldId id="301" r:id="rId8"/>
    <p:sldId id="482" r:id="rId9"/>
    <p:sldId id="437" r:id="rId10"/>
    <p:sldId id="435" r:id="rId11"/>
    <p:sldId id="438" r:id="rId12"/>
    <p:sldId id="481" r:id="rId13"/>
    <p:sldId id="315" r:id="rId14"/>
    <p:sldId id="498" r:id="rId15"/>
    <p:sldId id="502" r:id="rId16"/>
    <p:sldId id="500" r:id="rId17"/>
    <p:sldId id="499" r:id="rId18"/>
    <p:sldId id="503" r:id="rId19"/>
    <p:sldId id="501" r:id="rId20"/>
    <p:sldId id="504" r:id="rId21"/>
    <p:sldId id="505" r:id="rId22"/>
    <p:sldId id="402" r:id="rId23"/>
    <p:sldId id="506" r:id="rId24"/>
    <p:sldId id="507" r:id="rId25"/>
    <p:sldId id="512" r:id="rId26"/>
    <p:sldId id="508" r:id="rId27"/>
    <p:sldId id="513" r:id="rId28"/>
    <p:sldId id="297" r:id="rId29"/>
    <p:sldId id="40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66512944@qq.com" initials="4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F0F2"/>
    <a:srgbClr val="A7E8FF"/>
    <a:srgbClr val="8FE2FF"/>
    <a:srgbClr val="F6F686"/>
    <a:srgbClr val="FFFFCC"/>
    <a:srgbClr val="D2ECB6"/>
    <a:srgbClr val="D0FCD0"/>
    <a:srgbClr val="F3F8C4"/>
    <a:srgbClr val="E3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howGuides="1">
      <p:cViewPr varScale="1">
        <p:scale>
          <a:sx n="54" d="100"/>
          <a:sy n="54" d="100"/>
        </p:scale>
        <p:origin x="48" y="360"/>
      </p:cViewPr>
      <p:guideLst>
        <p:guide orient="horz" pos="2160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7583CAD-F35B-4E37-A94F-F038CAFF85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3A40DD-EDBB-4F7D-A731-4B94D12EAC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E600F-69C4-42E3-9CB9-5A46C51CA91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2FAE1-1515-4D84-8550-2F44FDF1871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176E-7B51-4D54-BDEC-60E35F9340C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889C-C967-4DF1-8364-2DC81AFA6CD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B50FD-D2A7-4C0B-96E5-564DE561357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87B6-630C-4D46-BB5E-6E6276F7DE5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387D-272D-4BA3-B37B-31F187BE156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8EAED-952B-4493-95A8-E6F9B5D15E2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3BA9D-0E99-461B-84F1-B4018C9F6EE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9834-6569-48EA-A236-7B4A05D5003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140E-C7CF-489A-9C26-1C4686E67FE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09600" y="6356986"/>
            <a:ext cx="2844800" cy="363856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732E28-487E-448C-8B21-9BD6AFD026D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986"/>
            <a:ext cx="3860800" cy="363856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986"/>
            <a:ext cx="2844800" cy="363856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1F5707E-29EE-4403-9222-7B79B8BB423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5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5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audio" Target="../media/audio2.wav"/><Relationship Id="rId6" Type="http://schemas.openxmlformats.org/officeDocument/2006/relationships/image" Target="../media/image39.wmf"/><Relationship Id="rId5" Type="http://schemas.openxmlformats.org/officeDocument/2006/relationships/image" Target="../media/image38.jpeg"/><Relationship Id="rId4" Type="http://schemas.openxmlformats.org/officeDocument/2006/relationships/image" Target="../media/image37.wmf"/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audio" Target="../media/audio3.wav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audio" Target="../media/audio1.wav"/><Relationship Id="rId4" Type="http://schemas.openxmlformats.org/officeDocument/2006/relationships/image" Target="../media/image45.jpe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3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0" name="组合 2"/>
          <p:cNvGrpSpPr/>
          <p:nvPr/>
        </p:nvGrpSpPr>
        <p:grpSpPr bwMode="auto">
          <a:xfrm>
            <a:off x="434975" y="-27384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102539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learn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7" name="图片 6" descr="{@GP[G{`CYH{DR@S4Z7KJGH"/>
          <p:cNvPicPr>
            <a:picLocks noChangeAspect="1"/>
          </p:cNvPicPr>
          <p:nvPr/>
        </p:nvPicPr>
        <p:blipFill>
          <a:blip r:embed="rId3"/>
          <a:srcRect r="1099" b="3128"/>
          <a:stretch>
            <a:fillRect/>
          </a:stretch>
        </p:blipFill>
        <p:spPr>
          <a:xfrm>
            <a:off x="434975" y="1551305"/>
            <a:ext cx="3429000" cy="3893820"/>
          </a:xfrm>
          <a:prstGeom prst="rect">
            <a:avLst/>
          </a:prstGeom>
        </p:spPr>
      </p:pic>
      <p:pic>
        <p:nvPicPr>
          <p:cNvPr id="8" name="图片 7" descr="TQ@5)EC(JY$S~9V@}ZD]M}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10" y="1880870"/>
            <a:ext cx="3754120" cy="2856865"/>
          </a:xfrm>
          <a:prstGeom prst="rect">
            <a:avLst/>
          </a:prstGeom>
        </p:spPr>
      </p:pic>
      <p:pic>
        <p:nvPicPr>
          <p:cNvPr id="9" name="图片 8" descr="SOCWE10084M_%EQB2$7CUG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05" y="1880870"/>
            <a:ext cx="3457575" cy="2867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6700" y="5693410"/>
            <a:ext cx="930275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deer</a:t>
            </a:r>
            <a:endParaRPr lang="en-US" altLang="zh-CN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43550" y="5095240"/>
            <a:ext cx="129413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sheep</a:t>
            </a:r>
            <a:endParaRPr lang="en-US" altLang="zh-CN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78010" y="5095240"/>
            <a:ext cx="158242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alligator</a:t>
            </a:r>
            <a:endParaRPr lang="en-US" altLang="zh-CN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210" name="组合 2"/>
          <p:cNvGrpSpPr/>
          <p:nvPr/>
        </p:nvGrpSpPr>
        <p:grpSpPr bwMode="auto">
          <a:xfrm>
            <a:off x="423545" y="-79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96209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match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20345" y="1424940"/>
            <a:ext cx="111556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Animal</a:t>
            </a:r>
            <a:r>
              <a:rPr lang="zh-CN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r>
              <a:rPr lang="zh-CN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）      </a:t>
            </a:r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Where                          Activity</a:t>
            </a:r>
            <a:r>
              <a:rPr lang="zh-CN" alt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（活动）</a:t>
            </a:r>
            <a:endParaRPr lang="zh-CN" altLang="en-US" sz="3600" b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timg5问问他抬头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" y="3731895"/>
            <a:ext cx="1387475" cy="1040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图片 4" descr="timg245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35" y="2272030"/>
            <a:ext cx="1461770" cy="974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图片 5" descr="timg253235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0" y="5267960"/>
            <a:ext cx="1384300" cy="103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文本框 8"/>
          <p:cNvSpPr txBox="1"/>
          <p:nvPr/>
        </p:nvSpPr>
        <p:spPr>
          <a:xfrm rot="16200000">
            <a:off x="3234055" y="1810385"/>
            <a:ext cx="4491355" cy="52368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Wales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（威尔士）</a:t>
            </a:r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b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</a:br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a shopping centre</a:t>
            </a:r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Nara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（奈良）</a:t>
            </a:r>
            <a:endParaRPr lang="en-US" altLang="zh-CN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7344410" y="1567815"/>
            <a:ext cx="4614545" cy="5845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 rtlCol="0">
            <a:spAutoFit/>
          </a:bodyPr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play on a roundabout</a:t>
            </a:r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   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（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旋转木马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）</a:t>
            </a:r>
            <a:b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</a:br>
            <a:endParaRPr lang="zh-CN" altLang="en-US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zh-CN" altLang="en-US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walking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lost themselves in metro station</a:t>
            </a:r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                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（地铁站）</a:t>
            </a:r>
            <a:endParaRPr lang="en-US" altLang="zh-CN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59635" y="2870835"/>
            <a:ext cx="696595" cy="3078480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0" name="组合 2"/>
          <p:cNvGrpSpPr/>
          <p:nvPr/>
        </p:nvGrpSpPr>
        <p:grpSpPr bwMode="auto">
          <a:xfrm>
            <a:off x="434975" y="-27305"/>
            <a:ext cx="3429000" cy="847725"/>
            <a:chOff x="0" y="469557"/>
            <a:chExt cx="3625251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36" y="515847"/>
              <a:ext cx="3275815" cy="63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631" y="595041"/>
              <a:ext cx="2409449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read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7" name="图片 6" descr="{@GP[G{`CYH{DR@S4Z7KJGH"/>
          <p:cNvPicPr>
            <a:picLocks noChangeAspect="1"/>
          </p:cNvPicPr>
          <p:nvPr/>
        </p:nvPicPr>
        <p:blipFill>
          <a:blip r:embed="rId3"/>
          <a:srcRect r="1099" b="3128"/>
          <a:stretch>
            <a:fillRect/>
          </a:stretch>
        </p:blipFill>
        <p:spPr>
          <a:xfrm>
            <a:off x="434975" y="1551305"/>
            <a:ext cx="3429000" cy="3893820"/>
          </a:xfrm>
          <a:prstGeom prst="rect">
            <a:avLst/>
          </a:prstGeom>
        </p:spPr>
      </p:pic>
      <p:pic>
        <p:nvPicPr>
          <p:cNvPr id="8" name="图片 7" descr="TQ@5)EC(JY$S~9V@}ZD]M}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10" y="1880870"/>
            <a:ext cx="3754120" cy="2856865"/>
          </a:xfrm>
          <a:prstGeom prst="rect">
            <a:avLst/>
          </a:prstGeom>
        </p:spPr>
      </p:pic>
      <p:pic>
        <p:nvPicPr>
          <p:cNvPr id="9" name="图片 8" descr="SOCWE10084M_%EQB2$7CUG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05" y="1880870"/>
            <a:ext cx="3457575" cy="2867025"/>
          </a:xfrm>
          <a:prstGeom prst="rect">
            <a:avLst/>
          </a:prstGeom>
        </p:spPr>
      </p:pic>
      <p:pic>
        <p:nvPicPr>
          <p:cNvPr id="5" name="雨滴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0430" y="6001385"/>
            <a:ext cx="495300" cy="49530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H="1">
            <a:off x="9592945" y="2747010"/>
            <a:ext cx="1140460" cy="381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210" name="组合 2"/>
          <p:cNvGrpSpPr/>
          <p:nvPr/>
        </p:nvGrpSpPr>
        <p:grpSpPr bwMode="auto">
          <a:xfrm>
            <a:off x="423545" y="-79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96209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match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20345" y="1424940"/>
            <a:ext cx="111556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Animal</a:t>
            </a:r>
            <a:r>
              <a:rPr lang="zh-CN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r>
              <a:rPr lang="zh-CN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）      </a:t>
            </a:r>
            <a:r>
              <a:rPr 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Where                          Activity</a:t>
            </a:r>
            <a:r>
              <a:rPr lang="zh-CN" altLang="en-US" sz="3600" b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（活动）</a:t>
            </a:r>
            <a:endParaRPr lang="zh-CN" altLang="en-US" sz="3600" b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timg5问问他抬头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" y="3731895"/>
            <a:ext cx="1387475" cy="1040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图片 4" descr="timg245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35" y="2272030"/>
            <a:ext cx="1461770" cy="974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图片 5" descr="timg253235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0" y="5267960"/>
            <a:ext cx="1384300" cy="103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文本框 8"/>
          <p:cNvSpPr txBox="1"/>
          <p:nvPr/>
        </p:nvSpPr>
        <p:spPr>
          <a:xfrm rot="16200000">
            <a:off x="3228975" y="1791970"/>
            <a:ext cx="4491355" cy="52368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Wales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（威尔士）</a:t>
            </a:r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b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</a:br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zh-CN" altLang="en-US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a shopping centre</a:t>
            </a:r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Nara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（奈良）</a:t>
            </a:r>
            <a:endParaRPr lang="en-US" altLang="zh-CN" sz="28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7344410" y="1567815"/>
            <a:ext cx="4614545" cy="5845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 rtlCol="0">
            <a:spAutoFit/>
          </a:bodyPr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play on a roundabout</a:t>
            </a:r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   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（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  <a:sym typeface="+mn-ea"/>
              </a:rPr>
              <a:t>旋转木马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）</a:t>
            </a:r>
            <a:b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</a:br>
            <a:endParaRPr lang="zh-CN" altLang="en-US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zh-CN" altLang="en-US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walking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lost themselves in metro station</a:t>
            </a:r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                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（地铁站）</a:t>
            </a:r>
            <a:endParaRPr lang="en-US" altLang="zh-CN" sz="2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 eaLnBrk="0" hangingPunct="0"/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729095" y="5967095"/>
            <a:ext cx="22320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209155" y="6078855"/>
            <a:ext cx="88900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迷路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59635" y="2870835"/>
            <a:ext cx="696595" cy="3078480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2136140" y="2780665"/>
            <a:ext cx="647700" cy="1728470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2136140" y="4292600"/>
            <a:ext cx="791845" cy="1800225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5228590" y="5924550"/>
            <a:ext cx="1381760" cy="24765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5592445" y="2482850"/>
            <a:ext cx="1233805" cy="10160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024245" y="4288155"/>
            <a:ext cx="704850" cy="4445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algn="l" rotWithShape="0">
              <a:srgbClr val="D0FCD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0" name="组合 2"/>
          <p:cNvGrpSpPr/>
          <p:nvPr/>
        </p:nvGrpSpPr>
        <p:grpSpPr bwMode="auto">
          <a:xfrm>
            <a:off x="434975" y="-27384"/>
            <a:ext cx="4194175" cy="847725"/>
            <a:chOff x="0" y="469557"/>
            <a:chExt cx="3911907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36" y="515847"/>
              <a:ext cx="3562471" cy="63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817994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conclude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7" name="图片 6" descr="{@GP[G{`CYH{DR@S4Z7KJGH"/>
          <p:cNvPicPr>
            <a:picLocks noChangeAspect="1"/>
          </p:cNvPicPr>
          <p:nvPr/>
        </p:nvPicPr>
        <p:blipFill>
          <a:blip r:embed="rId3"/>
          <a:srcRect r="1099" b="3128"/>
          <a:stretch>
            <a:fillRect/>
          </a:stretch>
        </p:blipFill>
        <p:spPr>
          <a:xfrm>
            <a:off x="434975" y="1551305"/>
            <a:ext cx="3429000" cy="3893820"/>
          </a:xfrm>
          <a:prstGeom prst="rect">
            <a:avLst/>
          </a:prstGeom>
        </p:spPr>
      </p:pic>
      <p:pic>
        <p:nvPicPr>
          <p:cNvPr id="8" name="图片 7" descr="TQ@5)EC(JY$S~9V@}ZD]M}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10" y="1880870"/>
            <a:ext cx="3754120" cy="2856865"/>
          </a:xfrm>
          <a:prstGeom prst="rect">
            <a:avLst/>
          </a:prstGeom>
        </p:spPr>
      </p:pic>
      <p:pic>
        <p:nvPicPr>
          <p:cNvPr id="9" name="图片 8" descr="SOCWE10084M_%EQB2$7CUG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05" y="1880870"/>
            <a:ext cx="3457575" cy="2867025"/>
          </a:xfrm>
          <a:prstGeom prst="rect">
            <a:avLst/>
          </a:prstGeom>
        </p:spPr>
      </p:pic>
      <p:pic>
        <p:nvPicPr>
          <p:cNvPr id="5" name="雨滴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0430" y="6001385"/>
            <a:ext cx="495300" cy="4953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07593" y="5789845"/>
            <a:ext cx="760920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Find a title</a:t>
            </a:r>
            <a:r>
              <a:rPr lang="zh-CN" altLang="en-U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（标题）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for this article</a:t>
            </a:r>
            <a:endParaRPr lang="en-US" altLang="zh-CN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5083" y="336465"/>
            <a:ext cx="501586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nimals out for fun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13045" y="1181100"/>
            <a:ext cx="378587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zh-CN" altLang="en-US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人类在隔离，动物嗨翻天</a:t>
            </a:r>
            <a:endParaRPr lang="zh-CN" altLang="en-US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2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6" grpId="0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OP@WVVUMKFV5}{M@TUWZJ(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1695" y="1965325"/>
            <a:ext cx="5571490" cy="4015740"/>
          </a:xfrm>
          <a:prstGeom prst="rect">
            <a:avLst/>
          </a:prstGeom>
        </p:spPr>
      </p:pic>
      <p:pic>
        <p:nvPicPr>
          <p:cNvPr id="5" name="图片 4" descr="IYD@7UF3~O%OBX@(__UU%N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65" y="1946910"/>
            <a:ext cx="1215390" cy="40519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94105" y="589915"/>
            <a:ext cx="958913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Two articles about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animals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431" name="任意多边形 17430"/>
          <p:cNvSpPr/>
          <p:nvPr/>
        </p:nvSpPr>
        <p:spPr>
          <a:xfrm>
            <a:off x="4076383" y="4007803"/>
            <a:ext cx="2160587" cy="2160587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arcTo wR="10800" hR="10800" stAng="10800000" swAng="5400000"/>
                <a:arcTo wR="10800" hR="10800" stAng="-5400000" swAng="5400000"/>
                <a:arcTo wR="10800" hR="10800" stAng="0" swAng="5400000"/>
                <a:arcTo wR="10800" hR="10800" stAng="5400000" swAng="5400000"/>
                <a:close/>
                <a:moveTo>
                  <a:pt x="1654" y="10800"/>
                </a:moveTo>
                <a:arcTo wR="9146" hR="9146" stAng="10800000" swAng="-5400000"/>
                <a:arcTo wR="9146" hR="9146" stAng="5400000" swAng="-5400000"/>
                <a:arcTo wR="9146" hR="9146" stAng="0" swAng="-5400000"/>
                <a:arcTo wR="9146" hR="9146" stAng="-5400000" swAng="-5400000"/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1094105" y="589915"/>
            <a:ext cx="958913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Oliver Ellis and the baby owl(s)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23340" y="2106930"/>
            <a:ext cx="9501505" cy="3932555"/>
            <a:chOff x="2084" y="3318"/>
            <a:chExt cx="14963" cy="61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84" y="3318"/>
              <a:ext cx="4051" cy="6193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8" y="3477"/>
              <a:ext cx="8839" cy="5874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</p:grpSp>
      <p:sp>
        <p:nvSpPr>
          <p:cNvPr id="17431" name="任意多边形 17430"/>
          <p:cNvSpPr/>
          <p:nvPr/>
        </p:nvSpPr>
        <p:spPr>
          <a:xfrm>
            <a:off x="1828800" y="3632835"/>
            <a:ext cx="1866265" cy="1876425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arcTo wR="10800" hR="10800" stAng="10800000" swAng="5400000"/>
                <a:arcTo wR="10800" hR="10800" stAng="-5400000" swAng="5400000"/>
                <a:arcTo wR="10800" hR="10800" stAng="0" swAng="5400000"/>
                <a:arcTo wR="10800" hR="10800" stAng="5400000" swAng="5400000"/>
                <a:close/>
                <a:moveTo>
                  <a:pt x="1654" y="10800"/>
                </a:moveTo>
                <a:arcTo wR="9146" hR="9146" stAng="10800000" swAng="-5400000"/>
                <a:arcTo wR="9146" hR="9146" stAng="5400000" swAng="-5400000"/>
                <a:arcTo wR="9146" hR="9146" stAng="0" swAng="-5400000"/>
                <a:arcTo wR="9146" hR="9146" stAng="-5400000" swAng="-5400000"/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7308215" y="1268730"/>
            <a:ext cx="2244725" cy="279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139305" y="1585595"/>
            <a:ext cx="2582545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playmates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玩伴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0" name="组合 2"/>
          <p:cNvGrpSpPr/>
          <p:nvPr/>
        </p:nvGrpSpPr>
        <p:grpSpPr bwMode="auto">
          <a:xfrm>
            <a:off x="434975" y="-27384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102539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learn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5" name="图片 4" descr="OP@WVVUMKFV5}{M@TUWZJ(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55" y="1795145"/>
            <a:ext cx="6453505" cy="4651375"/>
          </a:xfrm>
          <a:prstGeom prst="rect">
            <a:avLst/>
          </a:prstGeom>
        </p:spPr>
      </p:pic>
      <p:pic>
        <p:nvPicPr>
          <p:cNvPr id="6" name="KIDSbeautiful friendship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175" y="5840730"/>
            <a:ext cx="495300" cy="4953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91135" y="873125"/>
            <a:ext cx="1126299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do you know about Oliver Ellis's playmates(s)</a:t>
            </a:r>
            <a:r>
              <a:rPr lang="zh-CN" alt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？</a:t>
            </a:r>
            <a:endParaRPr lang="zh-CN" altLang="en-US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3715" y="2541905"/>
            <a:ext cx="3726815" cy="22453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l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how many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how old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where</a:t>
            </a:r>
            <a:endParaRPr lang="en-US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4240530" y="3943350"/>
            <a:ext cx="1140460" cy="381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793615" y="5589270"/>
            <a:ext cx="798830" cy="63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4864735" y="5074920"/>
            <a:ext cx="1140460" cy="381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4584065" y="5229225"/>
            <a:ext cx="575945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5192395" y="5085080"/>
            <a:ext cx="5008245" cy="793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353040" y="4661535"/>
            <a:ext cx="1244600" cy="8299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center</a:t>
            </a:r>
            <a:endParaRPr lang="en-US" altLang="zh-CN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pPr eaLnBrk="0" hangingPunct="0"/>
            <a:r>
              <a:rPr lang="en-US" altLang="zh-CN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 </a:t>
            </a:r>
            <a:r>
              <a:rPr lang="zh-CN" altLang="en-US" sz="2400" b="1" dirty="0" smtClean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中心</a:t>
            </a:r>
            <a:endParaRPr lang="zh-CN" altLang="en-US" sz="2400" b="1" dirty="0" smtClean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0" grpId="0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0" name="组合 2"/>
          <p:cNvGrpSpPr/>
          <p:nvPr/>
        </p:nvGrpSpPr>
        <p:grpSpPr bwMode="auto">
          <a:xfrm>
            <a:off x="434975" y="-27384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60081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check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6" name="KIDSbeautiful friendship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8175" y="5840730"/>
            <a:ext cx="495300" cy="4953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91135" y="873125"/>
            <a:ext cx="11262995" cy="50774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l" fontAlgn="auto">
              <a:lnSpc>
                <a:spcPct val="150000"/>
              </a:lnSpc>
            </a:pP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 Oliver Ellis is a nice boy.He has</a:t>
            </a:r>
            <a:r>
              <a:rPr lang="en-US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friends.</a:t>
            </a:r>
            <a:endParaRPr lang="en-US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They are baby</a:t>
            </a:r>
            <a:r>
              <a:rPr lang="en-US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         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.The owls are born in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Oliver's Dad's wildlife </a:t>
            </a:r>
            <a:r>
              <a:rPr lang="en-US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          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.Now they are four</a:t>
            </a:r>
            <a:r>
              <a:rPr lang="en-US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         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old.Every day</a:t>
            </a:r>
            <a:r>
              <a:rPr lang="zh-CN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Oliver</a:t>
            </a:r>
            <a:r>
              <a:rPr lang="en-US" altLang="zh-CN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      </a:t>
            </a:r>
            <a:r>
              <a:rPr lang="en-US" altLang="zh-C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to them,looks</a:t>
            </a:r>
            <a:r>
              <a:rPr lang="en-US" altLang="zh-CN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       </a:t>
            </a:r>
            <a:r>
              <a:rPr lang="en-US" altLang="zh-C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them and feed(</a:t>
            </a:r>
            <a:r>
              <a:rPr lang="zh-CN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喂养</a:t>
            </a:r>
            <a:r>
              <a:rPr lang="en-US" altLang="zh-CN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)them.</a:t>
            </a:r>
            <a:endParaRPr lang="en-US" altLang="zh-CN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What a </a:t>
            </a:r>
            <a:r>
              <a:rPr lang="en-US" altLang="zh-CN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          </a:t>
            </a:r>
            <a:r>
              <a:rPr lang="en-US" altLang="zh-CN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boy Oliver is! </a:t>
            </a:r>
            <a:endParaRPr lang="en-US" altLang="zh-CN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03870" y="112458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three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59530" y="191071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owls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06440" y="273240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center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46225" y="360489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weeks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00390" y="360489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reads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40685" y="4406265"/>
            <a:ext cx="1394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after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40685" y="5217795"/>
            <a:ext cx="211391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p>
            <a:pPr eaLnBrk="0" hangingPunct="0"/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nice/kind…</a:t>
            </a:r>
            <a:endParaRPr lang="en-US" altLang="zh-CN" sz="2800" b="1" dirty="0" smtClean="0">
              <a:solidFill>
                <a:srgbClr val="FFFF00"/>
              </a:solidFill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2" grpId="0"/>
      <p:bldP spid="3" grpId="0"/>
      <p:bldP spid="4" grpId="0"/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4"/>
          <p:cNvSpPr/>
          <p:nvPr/>
        </p:nvSpPr>
        <p:spPr>
          <a:xfrm>
            <a:off x="2057400" y="755015"/>
            <a:ext cx="7954645" cy="96710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 defTabSz="914400">
              <a:defRPr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What do you think of Oliver Ellis</a:t>
            </a:r>
            <a:r>
              <a:rPr lang="zh-CN" alt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4820" y="2404745"/>
            <a:ext cx="1126299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Oliver Ellis is </a:t>
            </a:r>
            <a:r>
              <a:rPr lang="en-US" sz="3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because he </a:t>
            </a:r>
            <a:r>
              <a:rPr lang="en-US" sz="3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        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the owls.</a:t>
            </a:r>
            <a:endParaRPr lang="zh-CN" altLang="en-US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圆角矩形 14"/>
          <p:cNvSpPr/>
          <p:nvPr/>
        </p:nvSpPr>
        <p:spPr>
          <a:xfrm>
            <a:off x="2433320" y="4147820"/>
            <a:ext cx="6838950" cy="96710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p>
            <a:pPr lvl="0" algn="ctr" defTabSz="914400">
              <a:defRPr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sym typeface="+mn-ea"/>
              </a:rPr>
              <a:t>Can we help the animals</a:t>
            </a:r>
            <a:r>
              <a:rPr lang="zh-CN" alt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3085" y="1147445"/>
            <a:ext cx="10629900" cy="20148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1095" y="1820545"/>
            <a:ext cx="98685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Aft>
                <a:spcPts val="0"/>
              </a:spcAft>
            </a:pP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“I love reading, so naturally I like to write.”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r" latinLnBrk="0">
              <a:spcAft>
                <a:spcPts val="0"/>
              </a:spcAft>
            </a:pPr>
            <a:r>
              <a:rPr lang="en-US" altLang="zh-CN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------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Beverly Cleary</a:t>
            </a:r>
            <a:endParaRPr lang="en-US" altLang="zh-CN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 latinLnBrk="0">
              <a:spcAft>
                <a:spcPts val="0"/>
              </a:spcAft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我爱读书，自然我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也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爱写作。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charset="0"/>
              <a:cs typeface="Century Gothic" panose="020B0502020202020204" charset="0"/>
            </a:endParaRPr>
          </a:p>
          <a:p>
            <a:pPr algn="l" latinLnBrk="0">
              <a:spcAft>
                <a:spcPts val="0"/>
              </a:spcAft>
            </a:pPr>
            <a:r>
              <a:rPr lang="en-US" altLang="zh-CN" sz="2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                                                                                                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 ------贝芙莉·克莱瑞</a:t>
            </a:r>
            <a:endParaRPr lang="en-US" altLang="zh-CN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2260" y="1302385"/>
            <a:ext cx="5055870" cy="466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1095" y="1294765"/>
            <a:ext cx="3378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Aft>
                <a:spcPts val="600"/>
              </a:spcAft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cs typeface="Century Gothic" panose="020B0502020202020204" charset="0"/>
              </a:rPr>
              <a:t>Keep reading!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charset="0"/>
              <a:cs typeface="Century Gothic" panose="020B0502020202020204" charset="0"/>
            </a:endParaRPr>
          </a:p>
        </p:txBody>
      </p:sp>
      <p:pic>
        <p:nvPicPr>
          <p:cNvPr id="12" name="图片 11" descr="5ab5c9ea15ce36d349bf05bb30f33a87e850b18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7665" y="993140"/>
            <a:ext cx="1116330" cy="114427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grpSp>
        <p:nvGrpSpPr>
          <p:cNvPr id="14" name="组合 13"/>
          <p:cNvGrpSpPr/>
          <p:nvPr/>
        </p:nvGrpSpPr>
        <p:grpSpPr>
          <a:xfrm rot="0">
            <a:off x="292100" y="3383280"/>
            <a:ext cx="10880725" cy="2816225"/>
            <a:chOff x="482" y="856"/>
            <a:chExt cx="17135" cy="5634"/>
          </a:xfrm>
        </p:grpSpPr>
        <p:sp>
          <p:nvSpPr>
            <p:cNvPr id="15" name="矩形 14"/>
            <p:cNvSpPr/>
            <p:nvPr/>
          </p:nvSpPr>
          <p:spPr>
            <a:xfrm>
              <a:off x="878" y="960"/>
              <a:ext cx="16739" cy="55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8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96" y="1928"/>
              <a:ext cx="15541" cy="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>
                <a:lnSpc>
                  <a:spcPts val="3300"/>
                </a:lnSpc>
                <a:spcAft>
                  <a:spcPts val="0"/>
                </a:spcAft>
              </a:pP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“He has never fed of the dainties that are bred in a book；he has not eaten paper</a:t>
              </a:r>
              <a:r>
                <a:rPr lang="zh-CN" altLang="en-US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，</a:t>
              </a: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as it were；he has not drunk ink；his intellect is not replenished</a:t>
              </a:r>
              <a:r>
                <a:rPr lang="zh-CN" altLang="en-US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；</a:t>
              </a: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he is only an animal，only sensible in the duller parts．</a:t>
              </a: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”</a:t>
              </a:r>
              <a:r>
                <a:rPr lang="en-US" altLang="zh-CN" sz="1600" b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charset="0"/>
                  <a:cs typeface="Century Gothic" panose="020B0502020202020204" charset="0"/>
                  <a:sym typeface="+mn-ea"/>
                </a:rPr>
                <a:t>                                                                                                                       </a:t>
              </a:r>
              <a:r>
                <a:rPr lang="en-US" altLang="zh-CN" sz="1600" b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----Shakespeare</a:t>
              </a:r>
              <a:endPara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黑体" panose="02010609060101010101" charset="-122"/>
                <a:cs typeface="Comic Sans MS" panose="030F0702030302020204" pitchFamily="66" charset="0"/>
              </a:endParaRPr>
            </a:p>
            <a:p>
              <a:pPr latinLnBrk="0">
                <a:lnSpc>
                  <a:spcPts val="3300"/>
                </a:lnSpc>
                <a:spcAft>
                  <a:spcPts val="0"/>
                </a:spcAft>
              </a:pP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Comic Sans MS" panose="030F0702030302020204" pitchFamily="66" charset="0"/>
                </a:rPr>
                <a:t>他不曾饱餐过书本中的美味；他没有吃过纸张，喝过墨水；他的智力是残缺破碎的；他不过是一头畜生，只有下等的感觉。                                                            ------</a:t>
              </a:r>
              <a:r>
                <a:rPr lang="en-US" altLang="zh-CN" sz="1800" b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charset="0"/>
                  <a:cs typeface="Century Gothic" panose="020B0502020202020204" charset="0"/>
                </a:rPr>
                <a:t>莎士比亚  </a:t>
              </a:r>
              <a:r>
                <a:rPr lang="en-US" altLang="zh-CN" sz="1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Comic Sans MS" panose="030F0702030302020204" pitchFamily="66" charset="0"/>
                </a:rPr>
                <a:t>   </a:t>
              </a:r>
              <a:endPara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82" y="997"/>
              <a:ext cx="7962" cy="90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74" y="856"/>
              <a:ext cx="5320" cy="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>
                <a:spcAft>
                  <a:spcPts val="600"/>
                </a:spcAft>
              </a:pP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charset="0"/>
                  <a:cs typeface="Century Gothic" panose="020B0502020202020204" charset="0"/>
                </a:rPr>
                <a:t>Make writing fun!</a:t>
              </a:r>
              <a:endPara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charset="0"/>
                <a:cs typeface="Century Gothic" panose="020B050202020202020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5400000">
            <a:off x="5817235" y="234950"/>
            <a:ext cx="603885" cy="1223899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6" name="writ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7578" y="1736187"/>
            <a:ext cx="487363" cy="487363"/>
          </a:xfrm>
          <a:prstGeom prst="rect">
            <a:avLst/>
          </a:prstGeom>
        </p:spPr>
      </p:pic>
      <p:pic>
        <p:nvPicPr>
          <p:cNvPr id="8" name="writer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7577" y="4738876"/>
            <a:ext cx="487363" cy="4873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94690" y="71120"/>
            <a:ext cx="744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chemeClr val="bg2"/>
                </a:solidFill>
                <a:latin typeface="Comic Sans MS" panose="030F0702030302020204" pitchFamily="66" charset="0"/>
                <a:ea typeface="黑体" panose="02010609060101010101" charset="-122"/>
                <a:cs typeface="Comic Sans MS" panose="030F0702030302020204" pitchFamily="66" charset="0"/>
              </a:rPr>
              <a:t>Be a good reader</a:t>
            </a:r>
            <a:endParaRPr lang="en-US" altLang="zh-CN" sz="5400">
              <a:solidFill>
                <a:schemeClr val="bg2"/>
              </a:solidFill>
              <a:latin typeface="Comic Sans MS" panose="030F0702030302020204" pitchFamily="66" charset="0"/>
              <a:ea typeface="黑体" panose="02010609060101010101" charset="-122"/>
              <a:cs typeface="Comic Sans MS" panose="030F0702030302020204" pitchFamily="66" charset="0"/>
            </a:endParaRPr>
          </a:p>
        </p:txBody>
      </p:sp>
      <p:pic>
        <p:nvPicPr>
          <p:cNvPr id="3" name="图片 2" descr="timg1·33131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3591560"/>
            <a:ext cx="1178560" cy="150177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6387" name="图片 11" descr="tooopen_2010163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5511" y="1318261"/>
            <a:ext cx="5520690" cy="5520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12" descr="12519442_095638437109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6" y="1471930"/>
            <a:ext cx="5213984" cy="52139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7" descr="C:\Program Files\Microsoft Office\MEDIA\CAGCAT10\j0332364.wm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44837" y="975326"/>
            <a:ext cx="3329986" cy="2499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92" name="Picture 8" descr="C:\Program Files\Microsoft Office\MEDIA\CAGCAT10\j0292020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380" y="800100"/>
            <a:ext cx="2242186" cy="2127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图片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1546" y="3823340"/>
            <a:ext cx="2794842" cy="2236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393" name="Picture 9" descr="C:\Program Files\Microsoft Office\MEDIA\CAGCAT10\j0285698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380" y="3867150"/>
            <a:ext cx="2047876" cy="2188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5"/>
          <p:cNvSpPr/>
          <p:nvPr/>
        </p:nvSpPr>
        <p:spPr>
          <a:xfrm>
            <a:off x="3266440" y="340996"/>
            <a:ext cx="6151246" cy="965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880" b="1" dirty="0">
                <a:latin typeface="Arial" panose="020B0604020202020204" pitchFamily="34" charset="0"/>
              </a:rPr>
              <a:t>We live with animals on Earth.</a:t>
            </a:r>
            <a:endParaRPr lang="en-US" altLang="zh-CN" sz="2880" b="1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人类与动物共存于地球。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sndAc>
      <p:stSnd>
        <p:snd r:embed="rId7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U1043P1T1D15275046F21DT2008040208103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6400" y="1640814"/>
            <a:ext cx="3079199" cy="4627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图片 16" descr="图片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18" y="2240274"/>
            <a:ext cx="4367207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矩形 5"/>
          <p:cNvSpPr/>
          <p:nvPr/>
        </p:nvSpPr>
        <p:spPr>
          <a:xfrm>
            <a:off x="3266440" y="340996"/>
            <a:ext cx="6151246" cy="965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880" b="1" dirty="0">
                <a:latin typeface="Arial" panose="020B0604020202020204" pitchFamily="34" charset="0"/>
              </a:rPr>
              <a:t>Animals help us a lot.</a:t>
            </a:r>
            <a:endParaRPr lang="en-US" altLang="zh-CN" sz="2880" b="1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动物是人类的好帮手。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8786" name="图片 118785" descr="2006928171028"/>
          <p:cNvPicPr>
            <a:picLocks noChangeAspect="1"/>
          </p:cNvPicPr>
          <p:nvPr/>
        </p:nvPicPr>
        <p:blipFill>
          <a:blip r:embed="rId1"/>
          <a:srcRect b="2139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6392" name="Picture 8" descr="C:\Program Files\Microsoft Office\MEDIA\CAGCAT10\j0292020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25" y="1249680"/>
            <a:ext cx="3536315" cy="2806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7" descr="C:\Program Files\Microsoft Office\MEDIA\CAGCAT10\j0332364.wm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7340" y="922020"/>
            <a:ext cx="3861435" cy="3245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7" descr="C:\Program Files\Microsoft Office\MEDIA\CAGCAT10\j0332364.wm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147685" y="1249680"/>
            <a:ext cx="3698875" cy="3040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标题 7169"/>
          <p:cNvSpPr>
            <a:spLocks noGrp="1"/>
          </p:cNvSpPr>
          <p:nvPr>
            <p:ph type="title"/>
          </p:nvPr>
        </p:nvSpPr>
        <p:spPr>
          <a:xfrm>
            <a:off x="609600" y="751523"/>
            <a:ext cx="10972800" cy="1143000"/>
          </a:xfrm>
        </p:spPr>
        <p:txBody>
          <a:bodyPr anchor="ctr"/>
          <a:p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每年的</a:t>
            </a:r>
            <a:r>
              <a:rPr lang="en-US" altLang="zh-CN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日为 “世界动物日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”。 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171" name="文本占位符 7170"/>
          <p:cNvSpPr>
            <a:spLocks noGrp="1"/>
          </p:cNvSpPr>
          <p:nvPr>
            <p:ph type="body" idx="1"/>
          </p:nvPr>
        </p:nvSpPr>
        <p:spPr>
          <a:xfrm>
            <a:off x="2133600" y="1676400"/>
            <a:ext cx="8229600" cy="4525963"/>
          </a:xfrm>
        </p:spPr>
        <p:txBody>
          <a:bodyPr/>
          <a:p>
            <a:endParaRPr sz="4400" dirty="0"/>
          </a:p>
        </p:txBody>
      </p:sp>
      <p:sp>
        <p:nvSpPr>
          <p:cNvPr id="7174" name="矩形 7173"/>
          <p:cNvSpPr/>
          <p:nvPr/>
        </p:nvSpPr>
        <p:spPr>
          <a:xfrm>
            <a:off x="2819400" y="2868295"/>
            <a:ext cx="6553200" cy="2799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Animals are our friends.</a:t>
            </a:r>
            <a:endParaRPr lang="en-US" altLang="zh-CN" sz="4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zh-CN" altLang="en-US" sz="4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动物是我们的朋友。</a:t>
            </a:r>
            <a:endParaRPr lang="zh-CN" altLang="en-US" sz="4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en-US" altLang="zh-CN" sz="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We should love animals.</a:t>
            </a:r>
            <a:endParaRPr lang="en-US" altLang="zh-CN" sz="4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r>
              <a:rPr lang="zh-CN" altLang="en-US" sz="4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我们应该关爱它们。</a:t>
            </a:r>
            <a:endParaRPr lang="zh-CN" altLang="en-US" sz="4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12192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矩形 2"/>
          <p:cNvSpPr>
            <a:spLocks noChangeArrowheads="1"/>
          </p:cNvSpPr>
          <p:nvPr/>
        </p:nvSpPr>
        <p:spPr bwMode="auto">
          <a:xfrm rot="-308393">
            <a:off x="3327400" y="750888"/>
            <a:ext cx="162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F7509"/>
                </a:solidFill>
                <a:effectLst/>
                <a:uLnTx/>
                <a:uFillTx/>
                <a:latin typeface="Arial Black" panose="020B0A04020102020204" pitchFamily="34" charset="0"/>
                <a:ea typeface="思源黑体 CN Heavy" charset="-122"/>
                <a:cs typeface="+mn-cs"/>
              </a:rPr>
              <a:t>家庭作业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EF7509"/>
              </a:solidFill>
              <a:effectLst/>
              <a:uLnTx/>
              <a:uFillTx/>
              <a:latin typeface="Arial Black" panose="020B0A04020102020204" pitchFamily="34" charset="0"/>
              <a:ea typeface="思源黑体 CN Heavy" charset="-122"/>
              <a:cs typeface="+mn-cs"/>
            </a:endParaRPr>
          </a:p>
        </p:txBody>
      </p:sp>
      <p:sp>
        <p:nvSpPr>
          <p:cNvPr id="33796" name="矩形 3"/>
          <p:cNvSpPr>
            <a:spLocks noChangeArrowheads="1"/>
          </p:cNvSpPr>
          <p:nvPr/>
        </p:nvSpPr>
        <p:spPr bwMode="auto">
          <a:xfrm rot="-678679">
            <a:off x="184150" y="1363663"/>
            <a:ext cx="2301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F7509"/>
                </a:solidFill>
                <a:effectLst/>
                <a:uLnTx/>
                <a:uFillTx/>
                <a:latin typeface="Arial Black" panose="020B0A04020102020204" pitchFamily="34" charset="0"/>
                <a:ea typeface="思源黑体 CN Heavy" charset="-122"/>
                <a:cs typeface="+mn-cs"/>
              </a:rPr>
              <a:t>Homework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EF7509"/>
              </a:solidFill>
              <a:effectLst/>
              <a:uLnTx/>
              <a:uFillTx/>
              <a:latin typeface="Arial Black" panose="020B0A04020102020204" pitchFamily="34" charset="0"/>
              <a:ea typeface="思源黑体 CN Heavy" charset="-122"/>
              <a:cs typeface="+mn-cs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186081" y="2108473"/>
            <a:ext cx="853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1. Read the newspapers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186305" y="3046095"/>
            <a:ext cx="70116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2.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 Try to retell the stories.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252345" y="3859530"/>
            <a:ext cx="70116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2.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urier New" panose="02070309020205020404" pitchFamily="49" charset="0"/>
              </a:rPr>
              <a:t> Share the stories with more people.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小学2版课件\China lends a helping hand 三稿\LAST PICTURE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2181"/>
            <a:ext cx="12192000" cy="6858000"/>
          </a:xfrm>
          <a:prstGeom prst="rect">
            <a:avLst/>
          </a:prstGeom>
          <a:noFill/>
        </p:spPr>
      </p:pic>
      <p:sp>
        <p:nvSpPr>
          <p:cNvPr id="4" name="文本框 2"/>
          <p:cNvSpPr txBox="1"/>
          <p:nvPr/>
        </p:nvSpPr>
        <p:spPr>
          <a:xfrm>
            <a:off x="263352" y="2348670"/>
            <a:ext cx="5329238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6600" b="1" i="1" dirty="0">
                <a:solidFill>
                  <a:srgbClr val="FF0000"/>
                </a:solidFill>
                <a:latin typeface="Comic Sans MS" panose="030F0702030302020204" pitchFamily="66" charset="0"/>
                <a:ea typeface="华文琥珀" panose="02010800040101010101" pitchFamily="2" charset="-122"/>
              </a:rPr>
              <a:t>Goodbye!</a:t>
            </a:r>
            <a:endParaRPr lang="zh-CN" altLang="en-US" sz="6600" b="1" i="1" dirty="0">
              <a:solidFill>
                <a:srgbClr val="FF0000"/>
              </a:solidFill>
              <a:latin typeface="Comic Sans MS" panose="030F0702030302020204" pitchFamily="66" charset="0"/>
              <a:ea typeface="华文琥珀" panose="0201080004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624563" y="656505"/>
            <a:ext cx="1094295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Newspapers can give us </a:t>
            </a:r>
            <a:r>
              <a:rPr lang="en-US" sz="3600" b="1" cap="none" spc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 newest information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en-US" sz="2400" b="1" cap="none" spc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新闻可以告诉我们</a:t>
            </a:r>
            <a:r>
              <a:rPr lang="zh-CN" altLang="en-US" sz="2400" b="1" cap="none" spc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最新的信息</a:t>
            </a:r>
            <a:r>
              <a:rPr lang="zh-CN" altLang="en-US" sz="2400" b="1" cap="none" spc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cap="none" spc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8" name="Picture 4" descr="C:\Users\lenovo\Desktop\cfa493713055414a8f40f593734cb337.jpeg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/>
          <a:stretch>
            <a:fillRect/>
          </a:stretch>
        </p:blipFill>
        <p:spPr bwMode="auto">
          <a:xfrm>
            <a:off x="3394710" y="2087880"/>
            <a:ext cx="4732020" cy="41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707555" y="1208955"/>
            <a:ext cx="877697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are we going to read today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210" name="组合 2"/>
          <p:cNvGrpSpPr/>
          <p:nvPr/>
        </p:nvGrpSpPr>
        <p:grpSpPr bwMode="auto">
          <a:xfrm>
            <a:off x="423545" y="-79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34022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guess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707555" y="1208955"/>
            <a:ext cx="877697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are we going to read today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210" name="组合 2"/>
          <p:cNvGrpSpPr/>
          <p:nvPr/>
        </p:nvGrpSpPr>
        <p:grpSpPr bwMode="auto">
          <a:xfrm>
            <a:off x="423545" y="-79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34022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guess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7" name="Picture 4" descr="C:\Documents and Settings\min\Local Settings\Temporary Internet Files\Content.IE5\U1SP6RSD\MCj03950460000[1]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0" y="4386580"/>
            <a:ext cx="230505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C:\Documents and Settings\min\Local Settings\Temporary Internet Files\Content.IE5\A86HZL0S\MCj03950620000[1]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20" y="2329180"/>
            <a:ext cx="1500188" cy="147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C:\Documents and Settings\min\Local Settings\Temporary Internet Files\Content.IE5\HG9PN9HF\MCj03950440000[1]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720" y="4767580"/>
            <a:ext cx="2438400" cy="131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C:\Documents and Settings\min\Local Settings\Temporary Internet Files\Content.IE5\QPETORSZ\MCj03458050000[1]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720" y="3548380"/>
            <a:ext cx="2362200" cy="208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Documents and Settings\min\Local Settings\Temporary Internet Files\Content.IE5\GH2FOLUJ\MCj01921330000[1]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120" y="2710180"/>
            <a:ext cx="1500188" cy="1811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OP@WVVUMKFV5}{M@TUWZJ(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1695" y="1965325"/>
            <a:ext cx="5571490" cy="4015740"/>
          </a:xfrm>
          <a:prstGeom prst="rect">
            <a:avLst/>
          </a:prstGeom>
        </p:spPr>
      </p:pic>
      <p:pic>
        <p:nvPicPr>
          <p:cNvPr id="5" name="图片 4" descr="IYD@7UF3~O%OBX@(__UU%N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65" y="1946910"/>
            <a:ext cx="1215390" cy="40519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94105" y="589915"/>
            <a:ext cx="958913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Two articles about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animals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1089025" y="549910"/>
            <a:ext cx="958913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animals do you know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9025" y="3679825"/>
            <a:ext cx="958913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animals do you like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5805" y="1539875"/>
            <a:ext cx="2393315" cy="175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1544320"/>
            <a:ext cx="2628900" cy="1758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-246" t="23791" r="17336" b="823"/>
          <a:stretch>
            <a:fillRect/>
          </a:stretch>
        </p:blipFill>
        <p:spPr>
          <a:xfrm>
            <a:off x="6221095" y="1539875"/>
            <a:ext cx="2539365" cy="1803400"/>
          </a:xfrm>
          <a:prstGeom prst="rect">
            <a:avLst/>
          </a:prstGeom>
        </p:spPr>
      </p:pic>
      <p:pic>
        <p:nvPicPr>
          <p:cNvPr id="12" name="图片 11" descr="timg411522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945" y="4603115"/>
            <a:ext cx="3364230" cy="1884045"/>
          </a:xfrm>
          <a:prstGeom prst="rect">
            <a:avLst/>
          </a:prstGeom>
        </p:spPr>
      </p:pic>
      <p:pic>
        <p:nvPicPr>
          <p:cNvPr id="5" name="图片 4" descr="timg36647347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185" y="1577340"/>
            <a:ext cx="2353945" cy="1765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827445" y="707940"/>
            <a:ext cx="1053719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Because of the special virus,we have to</a:t>
            </a:r>
            <a:r>
              <a:rPr lang="zh-CN" alt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：</a:t>
            </a:r>
            <a:endParaRPr lang="zh-CN" alt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66243" y="1918885"/>
            <a:ext cx="6461125" cy="43999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l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1.Stay at home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2.Study online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3.Stay away from others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l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 ……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" name="图片 2" descr="timg25255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1545" y="1704975"/>
            <a:ext cx="1429385" cy="916305"/>
          </a:xfrm>
          <a:prstGeom prst="rect">
            <a:avLst/>
          </a:prstGeom>
        </p:spPr>
      </p:pic>
      <p:pic>
        <p:nvPicPr>
          <p:cNvPr id="4" name="图片 3" descr="timg1·1144·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45" y="3153410"/>
            <a:ext cx="1821180" cy="983615"/>
          </a:xfrm>
          <a:prstGeom prst="rect">
            <a:avLst/>
          </a:prstGeom>
        </p:spPr>
      </p:pic>
      <p:pic>
        <p:nvPicPr>
          <p:cNvPr id="5" name="图片 4" descr="timg4215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685" y="4314190"/>
            <a:ext cx="1149985" cy="1149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95640" y="1208955"/>
            <a:ext cx="640080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about the animals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210" name="组合 2"/>
          <p:cNvGrpSpPr/>
          <p:nvPr/>
        </p:nvGrpSpPr>
        <p:grpSpPr bwMode="auto">
          <a:xfrm>
            <a:off x="423545" y="-79"/>
            <a:ext cx="3535096" cy="847725"/>
            <a:chOff x="0" y="469557"/>
            <a:chExt cx="3297184" cy="744537"/>
          </a:xfrm>
        </p:grpSpPr>
        <p:pic>
          <p:nvPicPr>
            <p:cNvPr id="8227" name="图片 1" descr="组48325同意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" y="515938"/>
              <a:ext cx="2947932" cy="6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图片 6" descr="盒子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557"/>
              <a:ext cx="74771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9" name="文本框 7"/>
            <p:cNvSpPr txBox="1">
              <a:spLocks noChangeArrowheads="1"/>
            </p:cNvSpPr>
            <p:nvPr/>
          </p:nvSpPr>
          <p:spPr bwMode="auto">
            <a:xfrm>
              <a:off x="760406" y="595313"/>
              <a:ext cx="2234022" cy="4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EF7509"/>
                  </a:solidFill>
                  <a:latin typeface="Arial Black" panose="020B0A04020102020204" pitchFamily="34" charset="0"/>
                  <a:ea typeface="思源黑体 CN Heavy" charset="-122"/>
                </a:rPr>
                <a:t>Let’s guess</a:t>
              </a:r>
              <a:endParaRPr lang="en-US" altLang="zh-CN" sz="2800" b="1" dirty="0">
                <a:solidFill>
                  <a:srgbClr val="EF7509"/>
                </a:solidFill>
                <a:latin typeface="Arial Black" panose="020B0A04020102020204" pitchFamily="34" charset="0"/>
                <a:ea typeface="思源黑体 CN Heavy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0" y="2599690"/>
            <a:ext cx="6592570" cy="248348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967980" y="3068955"/>
            <a:ext cx="100838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296400" y="2599690"/>
            <a:ext cx="88900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抗击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437505" y="4494530"/>
            <a:ext cx="100838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497195" y="4494530"/>
            <a:ext cx="88900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eaLnBrk="0" hangingPunct="0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Courier New" panose="02070309020205020404" pitchFamily="49" charset="0"/>
              </a:rPr>
              <a:t>主人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7918" y="5707295"/>
            <a:ext cx="952309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animals are mentioned</a:t>
            </a:r>
            <a:r>
              <a:rPr lang="zh-CN" alt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（提及）</a:t>
            </a:r>
            <a:r>
              <a:rPr lang="en-US" altLang="zh-CN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endParaRPr lang="zh-CN" alt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KIDSanimals ou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7695" y="570738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80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4" grpId="0" animBg="1"/>
      <p:bldP spid="6" grpId="0" bldLvl="0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lIns="91440" tIns="45720" rIns="91440" bIns="45720" rtlCol="0" anchor="ctr"/>
      <a:lstStyle>
        <a:defPPr lvl="0" algn="ctr" defTabSz="914400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  <a:txDef>
      <a:spPr bwMode="auto">
        <a:noFill/>
        <a:ln w="9525">
          <a:noFill/>
          <a:miter lim="800000"/>
        </a:ln>
      </a:spPr>
      <a:bodyPr wrap="square" rtlCol="0">
        <a:spAutoFit/>
      </a:bodyPr>
      <a:lstStyle>
        <a:defPPr eaLnBrk="0" hangingPunct="0">
          <a:defRPr sz="4000" b="1" dirty="0" smtClean="0">
            <a:latin typeface="Comic Sans MS" panose="030F0702030302020204" pitchFamily="66" charset="0"/>
            <a:cs typeface="Courier New" panose="02070309020205020404" pitchFamily="49" charset="0"/>
          </a:defRPr>
        </a:defPPr>
      </a:lstStyle>
    </a:tx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2488</Words>
  <Application>WPS 演示</Application>
  <PresentationFormat>宽屏</PresentationFormat>
  <Paragraphs>193</Paragraphs>
  <Slides>26</Slides>
  <Notes>16</Notes>
  <HiddenSlides>0</HiddenSlides>
  <MMClips>5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Wingdings</vt:lpstr>
      <vt:lpstr>Comic Sans MS</vt:lpstr>
      <vt:lpstr>Courier New</vt:lpstr>
      <vt:lpstr>Calibri</vt:lpstr>
      <vt:lpstr>Century Gothic</vt:lpstr>
      <vt:lpstr>NumberOnly</vt:lpstr>
      <vt:lpstr>黑体</vt:lpstr>
      <vt:lpstr>楷体</vt:lpstr>
      <vt:lpstr>Arial Black</vt:lpstr>
      <vt:lpstr>思源黑体 CN Heavy</vt:lpstr>
      <vt:lpstr>微软雅黑</vt:lpstr>
      <vt:lpstr>Arial Unicode MS</vt:lpstr>
      <vt:lpstr>等线 Light</vt:lpstr>
      <vt:lpstr>Calibri Light</vt:lpstr>
      <vt:lpstr>等线</vt:lpstr>
      <vt:lpstr>华文琥珀</vt:lpstr>
      <vt:lpstr>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每年的10月4日为 “世界动物日”。 </vt:lpstr>
      <vt:lpstr>PowerPoint 演示文稿</vt:lpstr>
      <vt:lpstr>PowerPoint 演示文稿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张鹏</cp:lastModifiedBy>
  <cp:revision>591</cp:revision>
  <dcterms:created xsi:type="dcterms:W3CDTF">2020-02-11T06:31:00Z</dcterms:created>
  <dcterms:modified xsi:type="dcterms:W3CDTF">2020-04-27T11:31:56Z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