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83" r:id="rId2"/>
  </p:sldMasterIdLst>
  <p:notesMasterIdLst>
    <p:notesMasterId r:id="rId26"/>
  </p:notesMasterIdLst>
  <p:sldIdLst>
    <p:sldId id="257" r:id="rId3"/>
    <p:sldId id="279" r:id="rId4"/>
    <p:sldId id="362" r:id="rId5"/>
    <p:sldId id="364" r:id="rId6"/>
    <p:sldId id="369" r:id="rId7"/>
    <p:sldId id="368" r:id="rId8"/>
    <p:sldId id="367" r:id="rId9"/>
    <p:sldId id="375" r:id="rId10"/>
    <p:sldId id="385" r:id="rId11"/>
    <p:sldId id="381" r:id="rId12"/>
    <p:sldId id="383" r:id="rId13"/>
    <p:sldId id="382" r:id="rId14"/>
    <p:sldId id="366" r:id="rId15"/>
    <p:sldId id="376" r:id="rId16"/>
    <p:sldId id="377" r:id="rId17"/>
    <p:sldId id="378" r:id="rId18"/>
    <p:sldId id="365" r:id="rId19"/>
    <p:sldId id="373" r:id="rId20"/>
    <p:sldId id="384" r:id="rId21"/>
    <p:sldId id="371" r:id="rId22"/>
    <p:sldId id="379" r:id="rId23"/>
    <p:sldId id="380" r:id="rId24"/>
    <p:sldId id="363" r:id="rId25"/>
  </p:sldIdLst>
  <p:sldSz cx="12192000" cy="6858000"/>
  <p:notesSz cx="7104063" cy="10234613"/>
  <p:defaultTex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 xmlns:p15="http://schemas.microsoft.com/office/powerpoint/2012/main">
        <p15:guide id="1" orient="horz" pos="2148">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3300"/>
    <a:srgbClr val="FFFF66"/>
    <a:srgbClr val="FF0000"/>
    <a:srgbClr val="FF3399"/>
    <a:srgbClr val="DEFCFE"/>
    <a:srgbClr val="DEFAF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399" autoAdjust="0"/>
    <p:restoredTop sz="94234" autoAdjust="0"/>
  </p:normalViewPr>
  <p:slideViewPr>
    <p:cSldViewPr snapToGrid="0">
      <p:cViewPr varScale="1">
        <p:scale>
          <a:sx n="95" d="100"/>
          <a:sy n="95" d="100"/>
        </p:scale>
        <p:origin x="-63" y="-150"/>
      </p:cViewPr>
      <p:guideLst>
        <p:guide orient="horz" pos="2148"/>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C20798-6C84-418A-8FBA-21197F2C8E29}" type="doc">
      <dgm:prSet loTypeId="urn:microsoft.com/office/officeart/2005/8/layout/hierarchy2" loCatId="hierarchy" qsTypeId="urn:microsoft.com/office/officeart/2005/8/quickstyle/3d2#1" qsCatId="3D" csTypeId="urn:microsoft.com/office/officeart/2005/8/colors/accent1_2" csCatId="accent1" phldr="1"/>
      <dgm:spPr/>
      <dgm:t>
        <a:bodyPr/>
        <a:lstStyle/>
        <a:p>
          <a:endParaRPr lang="zh-CN" altLang="en-US"/>
        </a:p>
      </dgm:t>
    </dgm:pt>
    <dgm:pt modelId="{2CB474C3-A42F-4689-94F6-68B92DF9E47E}">
      <dgm:prSet phldrT="[文本]" custT="1"/>
      <dgm:spPr/>
      <dgm:t>
        <a:bodyPr/>
        <a:lstStyle/>
        <a:p>
          <a:r>
            <a:rPr lang="en-US" altLang="zh-CN" sz="2400" dirty="0">
              <a:solidFill>
                <a:srgbClr val="002060"/>
              </a:solidFill>
            </a:rPr>
            <a:t>Less human activity has benefited the environment.</a:t>
          </a:r>
          <a:endParaRPr lang="zh-CN" altLang="en-US" sz="2400" dirty="0">
            <a:solidFill>
              <a:srgbClr val="002060"/>
            </a:solidFill>
          </a:endParaRPr>
        </a:p>
      </dgm:t>
    </dgm:pt>
    <dgm:pt modelId="{1740F6EF-F96A-4669-B903-E7D910C70EFC}" type="parTrans" cxnId="{8276F846-1AB7-47D9-B4F7-0C9599EB3AC4}">
      <dgm:prSet/>
      <dgm:spPr/>
      <dgm:t>
        <a:bodyPr/>
        <a:lstStyle/>
        <a:p>
          <a:endParaRPr lang="zh-CN" altLang="en-US"/>
        </a:p>
      </dgm:t>
    </dgm:pt>
    <dgm:pt modelId="{F61D8ECB-5D6E-4CBA-AE2F-CB6F25E68B17}" type="sibTrans" cxnId="{8276F846-1AB7-47D9-B4F7-0C9599EB3AC4}">
      <dgm:prSet/>
      <dgm:spPr/>
      <dgm:t>
        <a:bodyPr/>
        <a:lstStyle/>
        <a:p>
          <a:endParaRPr lang="zh-CN" altLang="en-US"/>
        </a:p>
      </dgm:t>
    </dgm:pt>
    <dgm:pt modelId="{61C86A40-8B1A-43F1-8B53-0EC2077C0606}">
      <dgm:prSet phldrT="[文本]" custT="1"/>
      <dgm:spPr/>
      <dgm:t>
        <a:bodyPr/>
        <a:lstStyle/>
        <a:p>
          <a:r>
            <a:rPr lang="en-US" altLang="zh-CN" sz="2400" dirty="0">
              <a:solidFill>
                <a:srgbClr val="002060"/>
              </a:solidFill>
            </a:rPr>
            <a:t>Recent discoveries in Antarctica</a:t>
          </a:r>
          <a:endParaRPr lang="zh-CN" altLang="en-US" sz="2400" dirty="0">
            <a:solidFill>
              <a:srgbClr val="002060"/>
            </a:solidFill>
          </a:endParaRPr>
        </a:p>
      </dgm:t>
    </dgm:pt>
    <dgm:pt modelId="{03A2896B-0EC1-4F37-A74E-8D408B45E2F5}" type="parTrans" cxnId="{DE533684-0324-4E70-90D0-067A4D4A604A}">
      <dgm:prSet/>
      <dgm:spPr/>
      <dgm:t>
        <a:bodyPr/>
        <a:lstStyle/>
        <a:p>
          <a:endParaRPr lang="zh-CN" altLang="en-US"/>
        </a:p>
      </dgm:t>
    </dgm:pt>
    <dgm:pt modelId="{89202823-5FE9-46CD-8C1E-21CE7CD926D8}" type="sibTrans" cxnId="{DE533684-0324-4E70-90D0-067A4D4A604A}">
      <dgm:prSet/>
      <dgm:spPr/>
      <dgm:t>
        <a:bodyPr/>
        <a:lstStyle/>
        <a:p>
          <a:endParaRPr lang="zh-CN" altLang="en-US"/>
        </a:p>
      </dgm:t>
    </dgm:pt>
    <dgm:pt modelId="{31084C2F-B948-4D62-AD68-9C2CAC7BFF45}">
      <dgm:prSet phldrT="[文本]" custT="1"/>
      <dgm:spPr/>
      <dgm:t>
        <a:bodyPr/>
        <a:lstStyle/>
        <a:p>
          <a:r>
            <a:rPr lang="en-US" altLang="zh-CN" sz="2400" dirty="0">
              <a:solidFill>
                <a:srgbClr val="002060"/>
              </a:solidFill>
            </a:rPr>
            <a:t>A record high temperature </a:t>
          </a:r>
        </a:p>
      </dgm:t>
    </dgm:pt>
    <dgm:pt modelId="{A5881451-3E69-4B78-AFA9-5636F6F89DA0}" type="parTrans" cxnId="{23EE56F7-60DB-47AD-83BD-5E7C24D88592}">
      <dgm:prSet/>
      <dgm:spPr/>
      <dgm:t>
        <a:bodyPr/>
        <a:lstStyle/>
        <a:p>
          <a:endParaRPr lang="zh-CN" altLang="en-US"/>
        </a:p>
      </dgm:t>
    </dgm:pt>
    <dgm:pt modelId="{511E949C-DDB9-4942-ADE8-87A7D0426282}" type="sibTrans" cxnId="{23EE56F7-60DB-47AD-83BD-5E7C24D88592}">
      <dgm:prSet/>
      <dgm:spPr/>
      <dgm:t>
        <a:bodyPr/>
        <a:lstStyle/>
        <a:p>
          <a:endParaRPr lang="zh-CN" altLang="en-US"/>
        </a:p>
      </dgm:t>
    </dgm:pt>
    <dgm:pt modelId="{0B8A39E7-D433-474F-A84A-BD1027B6C94B}">
      <dgm:prSet phldrT="[文本]" custT="1"/>
      <dgm:spPr/>
      <dgm:t>
        <a:bodyPr/>
        <a:lstStyle/>
        <a:p>
          <a:r>
            <a:rPr lang="en-US" altLang="zh-CN" sz="2400" dirty="0">
              <a:solidFill>
                <a:srgbClr val="002060"/>
              </a:solidFill>
            </a:rPr>
            <a:t>Greenhouse climate</a:t>
          </a:r>
          <a:endParaRPr lang="zh-CN" altLang="en-US" sz="2400" dirty="0">
            <a:solidFill>
              <a:srgbClr val="002060"/>
            </a:solidFill>
          </a:endParaRPr>
        </a:p>
      </dgm:t>
    </dgm:pt>
    <dgm:pt modelId="{3435288E-70D9-42CC-BABB-258E6AD8570F}" type="parTrans" cxnId="{A9562BA7-0784-4914-A61F-BC9DD55E589A}">
      <dgm:prSet/>
      <dgm:spPr/>
      <dgm:t>
        <a:bodyPr/>
        <a:lstStyle/>
        <a:p>
          <a:endParaRPr lang="zh-CN" altLang="en-US"/>
        </a:p>
      </dgm:t>
    </dgm:pt>
    <dgm:pt modelId="{FEB67FA8-A8D2-4D4E-B15C-D7DC6243A67C}" type="sibTrans" cxnId="{A9562BA7-0784-4914-A61F-BC9DD55E589A}">
      <dgm:prSet/>
      <dgm:spPr/>
      <dgm:t>
        <a:bodyPr/>
        <a:lstStyle/>
        <a:p>
          <a:endParaRPr lang="zh-CN" altLang="en-US"/>
        </a:p>
      </dgm:t>
    </dgm:pt>
    <dgm:pt modelId="{E0A31F37-F48F-4663-BD7B-26C54EB3128E}">
      <dgm:prSet custT="1"/>
      <dgm:spPr/>
      <dgm:t>
        <a:bodyPr/>
        <a:lstStyle/>
        <a:p>
          <a:r>
            <a:rPr lang="en-US" altLang="zh-CN" sz="2400" dirty="0">
              <a:solidFill>
                <a:srgbClr val="002060"/>
              </a:solidFill>
            </a:rPr>
            <a:t>A </a:t>
          </a:r>
          <a:r>
            <a:rPr lang="en-US" altLang="zh-CN" sz="2400" dirty="0" smtClean="0">
              <a:solidFill>
                <a:srgbClr val="002060"/>
              </a:solidFill>
            </a:rPr>
            <a:t>study found traces </a:t>
          </a:r>
          <a:r>
            <a:rPr lang="en-US" altLang="zh-CN" sz="2400" dirty="0">
              <a:solidFill>
                <a:srgbClr val="002060"/>
              </a:solidFill>
            </a:rPr>
            <a:t>of a rainforest</a:t>
          </a:r>
          <a:endParaRPr lang="zh-CN" altLang="en-US" sz="2400" dirty="0">
            <a:solidFill>
              <a:srgbClr val="002060"/>
            </a:solidFill>
          </a:endParaRPr>
        </a:p>
      </dgm:t>
    </dgm:pt>
    <dgm:pt modelId="{5FBD95D9-1532-4648-AF94-462934B96ED3}" type="parTrans" cxnId="{ACABB146-94D7-4923-88C4-8D5D99F0399F}">
      <dgm:prSet/>
      <dgm:spPr/>
      <dgm:t>
        <a:bodyPr/>
        <a:lstStyle/>
        <a:p>
          <a:endParaRPr lang="zh-CN" altLang="en-US"/>
        </a:p>
      </dgm:t>
    </dgm:pt>
    <dgm:pt modelId="{12D56BC0-5223-4417-8009-9AD6A0DE463D}" type="sibTrans" cxnId="{ACABB146-94D7-4923-88C4-8D5D99F0399F}">
      <dgm:prSet/>
      <dgm:spPr/>
      <dgm:t>
        <a:bodyPr/>
        <a:lstStyle/>
        <a:p>
          <a:endParaRPr lang="zh-CN" altLang="en-US"/>
        </a:p>
      </dgm:t>
    </dgm:pt>
    <dgm:pt modelId="{2BEE06A1-D2F6-4ED9-BA27-8B516DEFC266}" type="pres">
      <dgm:prSet presAssocID="{53C20798-6C84-418A-8FBA-21197F2C8E29}" presName="diagram" presStyleCnt="0">
        <dgm:presLayoutVars>
          <dgm:chPref val="1"/>
          <dgm:dir/>
          <dgm:animOne val="branch"/>
          <dgm:animLvl val="lvl"/>
          <dgm:resizeHandles val="exact"/>
        </dgm:presLayoutVars>
      </dgm:prSet>
      <dgm:spPr/>
      <dgm:t>
        <a:bodyPr/>
        <a:lstStyle/>
        <a:p>
          <a:endParaRPr lang="zh-CN" altLang="en-US"/>
        </a:p>
      </dgm:t>
    </dgm:pt>
    <dgm:pt modelId="{8882415B-6F4B-4BCD-B35C-2FB14D6DC1D7}" type="pres">
      <dgm:prSet presAssocID="{2CB474C3-A42F-4689-94F6-68B92DF9E47E}" presName="root1" presStyleCnt="0"/>
      <dgm:spPr/>
    </dgm:pt>
    <dgm:pt modelId="{E37CE8E7-1B9F-4987-81F7-74E20C98CC59}" type="pres">
      <dgm:prSet presAssocID="{2CB474C3-A42F-4689-94F6-68B92DF9E47E}" presName="LevelOneTextNode" presStyleLbl="node0" presStyleIdx="0" presStyleCnt="1" custScaleX="175010" custScaleY="162041" custLinFactNeighborX="-608" custLinFactNeighborY="25460">
        <dgm:presLayoutVars>
          <dgm:chPref val="3"/>
        </dgm:presLayoutVars>
      </dgm:prSet>
      <dgm:spPr/>
      <dgm:t>
        <a:bodyPr/>
        <a:lstStyle/>
        <a:p>
          <a:endParaRPr lang="zh-CN" altLang="en-US"/>
        </a:p>
      </dgm:t>
    </dgm:pt>
    <dgm:pt modelId="{842FA284-168E-4530-99BE-09ED88C074D9}" type="pres">
      <dgm:prSet presAssocID="{2CB474C3-A42F-4689-94F6-68B92DF9E47E}" presName="level2hierChild" presStyleCnt="0"/>
      <dgm:spPr/>
    </dgm:pt>
    <dgm:pt modelId="{3D91CCC7-F99D-40E2-80E9-AF7E2DE6FE95}" type="pres">
      <dgm:prSet presAssocID="{03A2896B-0EC1-4F37-A74E-8D408B45E2F5}" presName="conn2-1" presStyleLbl="parChTrans1D2" presStyleIdx="0" presStyleCnt="1"/>
      <dgm:spPr/>
      <dgm:t>
        <a:bodyPr/>
        <a:lstStyle/>
        <a:p>
          <a:endParaRPr lang="zh-CN" altLang="en-US"/>
        </a:p>
      </dgm:t>
    </dgm:pt>
    <dgm:pt modelId="{51A71E33-4860-4C03-A472-33ED50C91FAF}" type="pres">
      <dgm:prSet presAssocID="{03A2896B-0EC1-4F37-A74E-8D408B45E2F5}" presName="connTx" presStyleLbl="parChTrans1D2" presStyleIdx="0" presStyleCnt="1"/>
      <dgm:spPr/>
      <dgm:t>
        <a:bodyPr/>
        <a:lstStyle/>
        <a:p>
          <a:endParaRPr lang="zh-CN" altLang="en-US"/>
        </a:p>
      </dgm:t>
    </dgm:pt>
    <dgm:pt modelId="{CE589449-E762-4E79-A01F-A0487C060B0B}" type="pres">
      <dgm:prSet presAssocID="{61C86A40-8B1A-43F1-8B53-0EC2077C0606}" presName="root2" presStyleCnt="0"/>
      <dgm:spPr/>
    </dgm:pt>
    <dgm:pt modelId="{4A91F3D8-340E-4592-BC58-49D1CD6818A4}" type="pres">
      <dgm:prSet presAssocID="{61C86A40-8B1A-43F1-8B53-0EC2077C0606}" presName="LevelTwoTextNode" presStyleLbl="node2" presStyleIdx="0" presStyleCnt="1" custScaleX="154162" custScaleY="155606" custLinFactNeighborX="-13748" custLinFactNeighborY="26477">
        <dgm:presLayoutVars>
          <dgm:chPref val="3"/>
        </dgm:presLayoutVars>
      </dgm:prSet>
      <dgm:spPr/>
      <dgm:t>
        <a:bodyPr/>
        <a:lstStyle/>
        <a:p>
          <a:endParaRPr lang="zh-CN" altLang="en-US"/>
        </a:p>
      </dgm:t>
    </dgm:pt>
    <dgm:pt modelId="{76CD4E60-FFE7-44DF-ADD2-A9231DCB315A}" type="pres">
      <dgm:prSet presAssocID="{61C86A40-8B1A-43F1-8B53-0EC2077C0606}" presName="level3hierChild" presStyleCnt="0"/>
      <dgm:spPr/>
    </dgm:pt>
    <dgm:pt modelId="{2D5D66B6-25BD-4F6B-A974-EFBB70C494C7}" type="pres">
      <dgm:prSet presAssocID="{A5881451-3E69-4B78-AFA9-5636F6F89DA0}" presName="conn2-1" presStyleLbl="parChTrans1D3" presStyleIdx="0" presStyleCnt="3"/>
      <dgm:spPr/>
      <dgm:t>
        <a:bodyPr/>
        <a:lstStyle/>
        <a:p>
          <a:endParaRPr lang="zh-CN" altLang="en-US"/>
        </a:p>
      </dgm:t>
    </dgm:pt>
    <dgm:pt modelId="{FE62B7F9-7AE5-4399-99E2-D8D38E00DCCB}" type="pres">
      <dgm:prSet presAssocID="{A5881451-3E69-4B78-AFA9-5636F6F89DA0}" presName="connTx" presStyleLbl="parChTrans1D3" presStyleIdx="0" presStyleCnt="3"/>
      <dgm:spPr/>
      <dgm:t>
        <a:bodyPr/>
        <a:lstStyle/>
        <a:p>
          <a:endParaRPr lang="zh-CN" altLang="en-US"/>
        </a:p>
      </dgm:t>
    </dgm:pt>
    <dgm:pt modelId="{60394588-1F18-4237-B6AC-16C57CB253E7}" type="pres">
      <dgm:prSet presAssocID="{31084C2F-B948-4D62-AD68-9C2CAC7BFF45}" presName="root2" presStyleCnt="0"/>
      <dgm:spPr/>
    </dgm:pt>
    <dgm:pt modelId="{87443B14-9B2E-440B-9D4B-986BD6963334}" type="pres">
      <dgm:prSet presAssocID="{31084C2F-B948-4D62-AD68-9C2CAC7BFF45}" presName="LevelTwoTextNode" presStyleLbl="node3" presStyleIdx="0" presStyleCnt="3" custScaleX="144311" custScaleY="128122" custLinFactNeighborX="-9694" custLinFactNeighborY="-14803">
        <dgm:presLayoutVars>
          <dgm:chPref val="3"/>
        </dgm:presLayoutVars>
      </dgm:prSet>
      <dgm:spPr/>
      <dgm:t>
        <a:bodyPr/>
        <a:lstStyle/>
        <a:p>
          <a:endParaRPr lang="zh-CN" altLang="en-US"/>
        </a:p>
      </dgm:t>
    </dgm:pt>
    <dgm:pt modelId="{622DEC12-138F-470B-8E73-6A9334CCFEBD}" type="pres">
      <dgm:prSet presAssocID="{31084C2F-B948-4D62-AD68-9C2CAC7BFF45}" presName="level3hierChild" presStyleCnt="0"/>
      <dgm:spPr/>
    </dgm:pt>
    <dgm:pt modelId="{204185DB-4581-4681-863E-A6E797D8854E}" type="pres">
      <dgm:prSet presAssocID="{5FBD95D9-1532-4648-AF94-462934B96ED3}" presName="conn2-1" presStyleLbl="parChTrans1D3" presStyleIdx="1" presStyleCnt="3"/>
      <dgm:spPr/>
      <dgm:t>
        <a:bodyPr/>
        <a:lstStyle/>
        <a:p>
          <a:endParaRPr lang="zh-CN" altLang="en-US"/>
        </a:p>
      </dgm:t>
    </dgm:pt>
    <dgm:pt modelId="{2140FB20-E34B-42E4-8D59-B241BBA8EFB5}" type="pres">
      <dgm:prSet presAssocID="{5FBD95D9-1532-4648-AF94-462934B96ED3}" presName="connTx" presStyleLbl="parChTrans1D3" presStyleIdx="1" presStyleCnt="3"/>
      <dgm:spPr/>
      <dgm:t>
        <a:bodyPr/>
        <a:lstStyle/>
        <a:p>
          <a:endParaRPr lang="zh-CN" altLang="en-US"/>
        </a:p>
      </dgm:t>
    </dgm:pt>
    <dgm:pt modelId="{4F7A278B-FEC5-4F39-B5B4-4809E084420C}" type="pres">
      <dgm:prSet presAssocID="{E0A31F37-F48F-4663-BD7B-26C54EB3128E}" presName="root2" presStyleCnt="0"/>
      <dgm:spPr/>
    </dgm:pt>
    <dgm:pt modelId="{5C9FAE24-F218-422D-B94B-FC2B2B762402}" type="pres">
      <dgm:prSet presAssocID="{E0A31F37-F48F-4663-BD7B-26C54EB3128E}" presName="LevelTwoTextNode" presStyleLbl="node3" presStyleIdx="1" presStyleCnt="3" custScaleX="123090" custScaleY="156038" custLinFactNeighborX="-10153" custLinFactNeighborY="8147">
        <dgm:presLayoutVars>
          <dgm:chPref val="3"/>
        </dgm:presLayoutVars>
      </dgm:prSet>
      <dgm:spPr/>
      <dgm:t>
        <a:bodyPr/>
        <a:lstStyle/>
        <a:p>
          <a:endParaRPr lang="zh-CN" altLang="en-US"/>
        </a:p>
      </dgm:t>
    </dgm:pt>
    <dgm:pt modelId="{D5F14B59-9837-469C-9716-360AF5897E21}" type="pres">
      <dgm:prSet presAssocID="{E0A31F37-F48F-4663-BD7B-26C54EB3128E}" presName="level3hierChild" presStyleCnt="0"/>
      <dgm:spPr/>
    </dgm:pt>
    <dgm:pt modelId="{D9A13563-46B8-4B4B-89ED-C7A5A39E78B5}" type="pres">
      <dgm:prSet presAssocID="{3435288E-70D9-42CC-BABB-258E6AD8570F}" presName="conn2-1" presStyleLbl="parChTrans1D3" presStyleIdx="2" presStyleCnt="3"/>
      <dgm:spPr/>
      <dgm:t>
        <a:bodyPr/>
        <a:lstStyle/>
        <a:p>
          <a:endParaRPr lang="zh-CN" altLang="en-US"/>
        </a:p>
      </dgm:t>
    </dgm:pt>
    <dgm:pt modelId="{24B6CE5C-098A-42C8-84FE-295B4C6CF795}" type="pres">
      <dgm:prSet presAssocID="{3435288E-70D9-42CC-BABB-258E6AD8570F}" presName="connTx" presStyleLbl="parChTrans1D3" presStyleIdx="2" presStyleCnt="3"/>
      <dgm:spPr/>
      <dgm:t>
        <a:bodyPr/>
        <a:lstStyle/>
        <a:p>
          <a:endParaRPr lang="zh-CN" altLang="en-US"/>
        </a:p>
      </dgm:t>
    </dgm:pt>
    <dgm:pt modelId="{6854792A-BECE-425A-AF9B-4645B36A5926}" type="pres">
      <dgm:prSet presAssocID="{0B8A39E7-D433-474F-A84A-BD1027B6C94B}" presName="root2" presStyleCnt="0"/>
      <dgm:spPr/>
    </dgm:pt>
    <dgm:pt modelId="{FE50CD70-B2D2-43D5-8569-357CC3E9BFC4}" type="pres">
      <dgm:prSet presAssocID="{0B8A39E7-D433-474F-A84A-BD1027B6C94B}" presName="LevelTwoTextNode" presStyleLbl="node3" presStyleIdx="2" presStyleCnt="3" custScaleX="110553" custScaleY="118219" custLinFactNeighborX="-10727" custLinFactNeighborY="34197">
        <dgm:presLayoutVars>
          <dgm:chPref val="3"/>
        </dgm:presLayoutVars>
      </dgm:prSet>
      <dgm:spPr/>
      <dgm:t>
        <a:bodyPr/>
        <a:lstStyle/>
        <a:p>
          <a:endParaRPr lang="zh-CN" altLang="en-US"/>
        </a:p>
      </dgm:t>
    </dgm:pt>
    <dgm:pt modelId="{7FE866F1-14D5-4944-BD53-9A13FBE45F80}" type="pres">
      <dgm:prSet presAssocID="{0B8A39E7-D433-474F-A84A-BD1027B6C94B}" presName="level3hierChild" presStyleCnt="0"/>
      <dgm:spPr/>
    </dgm:pt>
  </dgm:ptLst>
  <dgm:cxnLst>
    <dgm:cxn modelId="{9D2C9795-D912-4E0B-9795-1F60CCD2C912}" type="presOf" srcId="{E0A31F37-F48F-4663-BD7B-26C54EB3128E}" destId="{5C9FAE24-F218-422D-B94B-FC2B2B762402}" srcOrd="0" destOrd="0" presId="urn:microsoft.com/office/officeart/2005/8/layout/hierarchy2"/>
    <dgm:cxn modelId="{7842386B-6713-4DC5-80AE-3DFC7B023AED}" type="presOf" srcId="{5FBD95D9-1532-4648-AF94-462934B96ED3}" destId="{2140FB20-E34B-42E4-8D59-B241BBA8EFB5}" srcOrd="1" destOrd="0" presId="urn:microsoft.com/office/officeart/2005/8/layout/hierarchy2"/>
    <dgm:cxn modelId="{ACABB146-94D7-4923-88C4-8D5D99F0399F}" srcId="{61C86A40-8B1A-43F1-8B53-0EC2077C0606}" destId="{E0A31F37-F48F-4663-BD7B-26C54EB3128E}" srcOrd="1" destOrd="0" parTransId="{5FBD95D9-1532-4648-AF94-462934B96ED3}" sibTransId="{12D56BC0-5223-4417-8009-9AD6A0DE463D}"/>
    <dgm:cxn modelId="{23EE56F7-60DB-47AD-83BD-5E7C24D88592}" srcId="{61C86A40-8B1A-43F1-8B53-0EC2077C0606}" destId="{31084C2F-B948-4D62-AD68-9C2CAC7BFF45}" srcOrd="0" destOrd="0" parTransId="{A5881451-3E69-4B78-AFA9-5636F6F89DA0}" sibTransId="{511E949C-DDB9-4942-ADE8-87A7D0426282}"/>
    <dgm:cxn modelId="{2124BBF1-6FBF-4DAB-B525-D08971260017}" type="presOf" srcId="{61C86A40-8B1A-43F1-8B53-0EC2077C0606}" destId="{4A91F3D8-340E-4592-BC58-49D1CD6818A4}" srcOrd="0" destOrd="0" presId="urn:microsoft.com/office/officeart/2005/8/layout/hierarchy2"/>
    <dgm:cxn modelId="{074E2D34-6E2B-4F01-B9C8-E0114600E03C}" type="presOf" srcId="{A5881451-3E69-4B78-AFA9-5636F6F89DA0}" destId="{FE62B7F9-7AE5-4399-99E2-D8D38E00DCCB}" srcOrd="1" destOrd="0" presId="urn:microsoft.com/office/officeart/2005/8/layout/hierarchy2"/>
    <dgm:cxn modelId="{BC943790-3063-4381-80FA-F89F2AF39385}" type="presOf" srcId="{5FBD95D9-1532-4648-AF94-462934B96ED3}" destId="{204185DB-4581-4681-863E-A6E797D8854E}" srcOrd="0" destOrd="0" presId="urn:microsoft.com/office/officeart/2005/8/layout/hierarchy2"/>
    <dgm:cxn modelId="{A9562BA7-0784-4914-A61F-BC9DD55E589A}" srcId="{61C86A40-8B1A-43F1-8B53-0EC2077C0606}" destId="{0B8A39E7-D433-474F-A84A-BD1027B6C94B}" srcOrd="2" destOrd="0" parTransId="{3435288E-70D9-42CC-BABB-258E6AD8570F}" sibTransId="{FEB67FA8-A8D2-4D4E-B15C-D7DC6243A67C}"/>
    <dgm:cxn modelId="{A1C4ADAF-FC77-4E3A-B3C0-544FEE84D8CD}" type="presOf" srcId="{3435288E-70D9-42CC-BABB-258E6AD8570F}" destId="{24B6CE5C-098A-42C8-84FE-295B4C6CF795}" srcOrd="1" destOrd="0" presId="urn:microsoft.com/office/officeart/2005/8/layout/hierarchy2"/>
    <dgm:cxn modelId="{E45D0DDF-E66F-45B5-AA13-668431C0F2A6}" type="presOf" srcId="{03A2896B-0EC1-4F37-A74E-8D408B45E2F5}" destId="{3D91CCC7-F99D-40E2-80E9-AF7E2DE6FE95}" srcOrd="0" destOrd="0" presId="urn:microsoft.com/office/officeart/2005/8/layout/hierarchy2"/>
    <dgm:cxn modelId="{208AAAA0-777E-427F-BF1D-178AF27F807C}" type="presOf" srcId="{31084C2F-B948-4D62-AD68-9C2CAC7BFF45}" destId="{87443B14-9B2E-440B-9D4B-986BD6963334}" srcOrd="0" destOrd="0" presId="urn:microsoft.com/office/officeart/2005/8/layout/hierarchy2"/>
    <dgm:cxn modelId="{DE533684-0324-4E70-90D0-067A4D4A604A}" srcId="{2CB474C3-A42F-4689-94F6-68B92DF9E47E}" destId="{61C86A40-8B1A-43F1-8B53-0EC2077C0606}" srcOrd="0" destOrd="0" parTransId="{03A2896B-0EC1-4F37-A74E-8D408B45E2F5}" sibTransId="{89202823-5FE9-46CD-8C1E-21CE7CD926D8}"/>
    <dgm:cxn modelId="{8757FBB4-0FEC-4DD9-A629-FCEB83EAF5B4}" type="presOf" srcId="{53C20798-6C84-418A-8FBA-21197F2C8E29}" destId="{2BEE06A1-D2F6-4ED9-BA27-8B516DEFC266}" srcOrd="0" destOrd="0" presId="urn:microsoft.com/office/officeart/2005/8/layout/hierarchy2"/>
    <dgm:cxn modelId="{57493F06-7013-4980-AE94-2782150045D9}" type="presOf" srcId="{03A2896B-0EC1-4F37-A74E-8D408B45E2F5}" destId="{51A71E33-4860-4C03-A472-33ED50C91FAF}" srcOrd="1" destOrd="0" presId="urn:microsoft.com/office/officeart/2005/8/layout/hierarchy2"/>
    <dgm:cxn modelId="{F23FBEAE-E551-4F1D-A1C7-D766C315999B}" type="presOf" srcId="{2CB474C3-A42F-4689-94F6-68B92DF9E47E}" destId="{E37CE8E7-1B9F-4987-81F7-74E20C98CC59}" srcOrd="0" destOrd="0" presId="urn:microsoft.com/office/officeart/2005/8/layout/hierarchy2"/>
    <dgm:cxn modelId="{8276F846-1AB7-47D9-B4F7-0C9599EB3AC4}" srcId="{53C20798-6C84-418A-8FBA-21197F2C8E29}" destId="{2CB474C3-A42F-4689-94F6-68B92DF9E47E}" srcOrd="0" destOrd="0" parTransId="{1740F6EF-F96A-4669-B903-E7D910C70EFC}" sibTransId="{F61D8ECB-5D6E-4CBA-AE2F-CB6F25E68B17}"/>
    <dgm:cxn modelId="{9E990213-C181-4430-9E4B-BADB3273362A}" type="presOf" srcId="{3435288E-70D9-42CC-BABB-258E6AD8570F}" destId="{D9A13563-46B8-4B4B-89ED-C7A5A39E78B5}" srcOrd="0" destOrd="0" presId="urn:microsoft.com/office/officeart/2005/8/layout/hierarchy2"/>
    <dgm:cxn modelId="{04083389-AD60-4EEA-BBAF-17337D35DABF}" type="presOf" srcId="{A5881451-3E69-4B78-AFA9-5636F6F89DA0}" destId="{2D5D66B6-25BD-4F6B-A974-EFBB70C494C7}" srcOrd="0" destOrd="0" presId="urn:microsoft.com/office/officeart/2005/8/layout/hierarchy2"/>
    <dgm:cxn modelId="{9E9133FA-FB36-4BE0-ACDD-E706E9F7CA74}" type="presOf" srcId="{0B8A39E7-D433-474F-A84A-BD1027B6C94B}" destId="{FE50CD70-B2D2-43D5-8569-357CC3E9BFC4}" srcOrd="0" destOrd="0" presId="urn:microsoft.com/office/officeart/2005/8/layout/hierarchy2"/>
    <dgm:cxn modelId="{9CF41748-F04C-439E-9274-1C0F01E54305}" type="presParOf" srcId="{2BEE06A1-D2F6-4ED9-BA27-8B516DEFC266}" destId="{8882415B-6F4B-4BCD-B35C-2FB14D6DC1D7}" srcOrd="0" destOrd="0" presId="urn:microsoft.com/office/officeart/2005/8/layout/hierarchy2"/>
    <dgm:cxn modelId="{217CA6CC-AFD2-4311-8747-0DB58E5A1F89}" type="presParOf" srcId="{8882415B-6F4B-4BCD-B35C-2FB14D6DC1D7}" destId="{E37CE8E7-1B9F-4987-81F7-74E20C98CC59}" srcOrd="0" destOrd="0" presId="urn:microsoft.com/office/officeart/2005/8/layout/hierarchy2"/>
    <dgm:cxn modelId="{5443AEC5-2CF3-41D9-87D0-613DBAFC7F6D}" type="presParOf" srcId="{8882415B-6F4B-4BCD-B35C-2FB14D6DC1D7}" destId="{842FA284-168E-4530-99BE-09ED88C074D9}" srcOrd="1" destOrd="0" presId="urn:microsoft.com/office/officeart/2005/8/layout/hierarchy2"/>
    <dgm:cxn modelId="{ACC098C3-D978-45A7-A8F5-0EC326DDA5A8}" type="presParOf" srcId="{842FA284-168E-4530-99BE-09ED88C074D9}" destId="{3D91CCC7-F99D-40E2-80E9-AF7E2DE6FE95}" srcOrd="0" destOrd="0" presId="urn:microsoft.com/office/officeart/2005/8/layout/hierarchy2"/>
    <dgm:cxn modelId="{4331B9F9-915A-4551-9A74-3772D89C5E08}" type="presParOf" srcId="{3D91CCC7-F99D-40E2-80E9-AF7E2DE6FE95}" destId="{51A71E33-4860-4C03-A472-33ED50C91FAF}" srcOrd="0" destOrd="0" presId="urn:microsoft.com/office/officeart/2005/8/layout/hierarchy2"/>
    <dgm:cxn modelId="{42157D36-5328-49B3-84B0-753EBCF04BBC}" type="presParOf" srcId="{842FA284-168E-4530-99BE-09ED88C074D9}" destId="{CE589449-E762-4E79-A01F-A0487C060B0B}" srcOrd="1" destOrd="0" presId="urn:microsoft.com/office/officeart/2005/8/layout/hierarchy2"/>
    <dgm:cxn modelId="{8E056732-9F87-410F-84CC-4BD16C488466}" type="presParOf" srcId="{CE589449-E762-4E79-A01F-A0487C060B0B}" destId="{4A91F3D8-340E-4592-BC58-49D1CD6818A4}" srcOrd="0" destOrd="0" presId="urn:microsoft.com/office/officeart/2005/8/layout/hierarchy2"/>
    <dgm:cxn modelId="{C37D1F6A-1892-4507-A835-FF1E739A766D}" type="presParOf" srcId="{CE589449-E762-4E79-A01F-A0487C060B0B}" destId="{76CD4E60-FFE7-44DF-ADD2-A9231DCB315A}" srcOrd="1" destOrd="0" presId="urn:microsoft.com/office/officeart/2005/8/layout/hierarchy2"/>
    <dgm:cxn modelId="{F6CC9EBE-76E4-4EC6-8A92-F9E50EB557D1}" type="presParOf" srcId="{76CD4E60-FFE7-44DF-ADD2-A9231DCB315A}" destId="{2D5D66B6-25BD-4F6B-A974-EFBB70C494C7}" srcOrd="0" destOrd="0" presId="urn:microsoft.com/office/officeart/2005/8/layout/hierarchy2"/>
    <dgm:cxn modelId="{A8835204-6BE7-43A4-A02A-68EE5AA8AD5E}" type="presParOf" srcId="{2D5D66B6-25BD-4F6B-A974-EFBB70C494C7}" destId="{FE62B7F9-7AE5-4399-99E2-D8D38E00DCCB}" srcOrd="0" destOrd="0" presId="urn:microsoft.com/office/officeart/2005/8/layout/hierarchy2"/>
    <dgm:cxn modelId="{A9C69B9A-F20F-40BB-B29B-BAC26F425046}" type="presParOf" srcId="{76CD4E60-FFE7-44DF-ADD2-A9231DCB315A}" destId="{60394588-1F18-4237-B6AC-16C57CB253E7}" srcOrd="1" destOrd="0" presId="urn:microsoft.com/office/officeart/2005/8/layout/hierarchy2"/>
    <dgm:cxn modelId="{4AC5230E-AA29-4635-81C3-D5FADD1AC28C}" type="presParOf" srcId="{60394588-1F18-4237-B6AC-16C57CB253E7}" destId="{87443B14-9B2E-440B-9D4B-986BD6963334}" srcOrd="0" destOrd="0" presId="urn:microsoft.com/office/officeart/2005/8/layout/hierarchy2"/>
    <dgm:cxn modelId="{CA5DD8F0-8BC2-47A8-91EA-833E5348760C}" type="presParOf" srcId="{60394588-1F18-4237-B6AC-16C57CB253E7}" destId="{622DEC12-138F-470B-8E73-6A9334CCFEBD}" srcOrd="1" destOrd="0" presId="urn:microsoft.com/office/officeart/2005/8/layout/hierarchy2"/>
    <dgm:cxn modelId="{108DB839-178F-4947-AEE5-358E824AC377}" type="presParOf" srcId="{76CD4E60-FFE7-44DF-ADD2-A9231DCB315A}" destId="{204185DB-4581-4681-863E-A6E797D8854E}" srcOrd="2" destOrd="0" presId="urn:microsoft.com/office/officeart/2005/8/layout/hierarchy2"/>
    <dgm:cxn modelId="{78541FDD-D85F-4F36-9688-8AF9883F0BAA}" type="presParOf" srcId="{204185DB-4581-4681-863E-A6E797D8854E}" destId="{2140FB20-E34B-42E4-8D59-B241BBA8EFB5}" srcOrd="0" destOrd="0" presId="urn:microsoft.com/office/officeart/2005/8/layout/hierarchy2"/>
    <dgm:cxn modelId="{67E70149-1DD1-4D81-887D-16B8BC5531E8}" type="presParOf" srcId="{76CD4E60-FFE7-44DF-ADD2-A9231DCB315A}" destId="{4F7A278B-FEC5-4F39-B5B4-4809E084420C}" srcOrd="3" destOrd="0" presId="urn:microsoft.com/office/officeart/2005/8/layout/hierarchy2"/>
    <dgm:cxn modelId="{87175258-7F9E-4444-911E-301F233A8DD4}" type="presParOf" srcId="{4F7A278B-FEC5-4F39-B5B4-4809E084420C}" destId="{5C9FAE24-F218-422D-B94B-FC2B2B762402}" srcOrd="0" destOrd="0" presId="urn:microsoft.com/office/officeart/2005/8/layout/hierarchy2"/>
    <dgm:cxn modelId="{C94211EF-BE8E-4783-9CAF-94711C71ECCE}" type="presParOf" srcId="{4F7A278B-FEC5-4F39-B5B4-4809E084420C}" destId="{D5F14B59-9837-469C-9716-360AF5897E21}" srcOrd="1" destOrd="0" presId="urn:microsoft.com/office/officeart/2005/8/layout/hierarchy2"/>
    <dgm:cxn modelId="{8892228B-DBB0-4DE5-9C41-8D85F806D59E}" type="presParOf" srcId="{76CD4E60-FFE7-44DF-ADD2-A9231DCB315A}" destId="{D9A13563-46B8-4B4B-89ED-C7A5A39E78B5}" srcOrd="4" destOrd="0" presId="urn:microsoft.com/office/officeart/2005/8/layout/hierarchy2"/>
    <dgm:cxn modelId="{C79609AD-278B-495D-9EB6-7584AD81B201}" type="presParOf" srcId="{D9A13563-46B8-4B4B-89ED-C7A5A39E78B5}" destId="{24B6CE5C-098A-42C8-84FE-295B4C6CF795}" srcOrd="0" destOrd="0" presId="urn:microsoft.com/office/officeart/2005/8/layout/hierarchy2"/>
    <dgm:cxn modelId="{EAE674F0-A9FE-4350-B940-6982F7416CCC}" type="presParOf" srcId="{76CD4E60-FFE7-44DF-ADD2-A9231DCB315A}" destId="{6854792A-BECE-425A-AF9B-4645B36A5926}" srcOrd="5" destOrd="0" presId="urn:microsoft.com/office/officeart/2005/8/layout/hierarchy2"/>
    <dgm:cxn modelId="{DA76F0A4-93E5-4BC7-9662-7125B2BEABBD}" type="presParOf" srcId="{6854792A-BECE-425A-AF9B-4645B36A5926}" destId="{FE50CD70-B2D2-43D5-8569-357CC3E9BFC4}" srcOrd="0" destOrd="0" presId="urn:microsoft.com/office/officeart/2005/8/layout/hierarchy2"/>
    <dgm:cxn modelId="{FF4D2058-DE00-453D-86E6-9FC38C54D7F2}" type="presParOf" srcId="{6854792A-BECE-425A-AF9B-4645B36A5926}" destId="{7FE866F1-14D5-4944-BD53-9A13FBE45F80}" srcOrd="1" destOrd="0" presId="urn:microsoft.com/office/officeart/2005/8/layout/hierarchy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7CE8E7-1B9F-4987-81F7-74E20C98CC59}">
      <dsp:nvSpPr>
        <dsp:cNvPr id="0" name=""/>
        <dsp:cNvSpPr/>
      </dsp:nvSpPr>
      <dsp:spPr>
        <a:xfrm>
          <a:off x="0" y="2235836"/>
          <a:ext cx="2944755" cy="136326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altLang="zh-CN" sz="2400" kern="1200" dirty="0">
              <a:solidFill>
                <a:srgbClr val="002060"/>
              </a:solidFill>
            </a:rPr>
            <a:t>Less human activity has benefited the environment.</a:t>
          </a:r>
          <a:endParaRPr lang="zh-CN" altLang="en-US" sz="2400" kern="1200" dirty="0">
            <a:solidFill>
              <a:srgbClr val="002060"/>
            </a:solidFill>
          </a:endParaRPr>
        </a:p>
      </dsp:txBody>
      <dsp:txXfrm>
        <a:off x="39929" y="2275765"/>
        <a:ext cx="2864897" cy="1283409"/>
      </dsp:txXfrm>
    </dsp:sp>
    <dsp:sp modelId="{3D91CCC7-F99D-40E2-80E9-AF7E2DE6FE95}">
      <dsp:nvSpPr>
        <dsp:cNvPr id="0" name=""/>
        <dsp:cNvSpPr/>
      </dsp:nvSpPr>
      <dsp:spPr>
        <a:xfrm rot="65574">
          <a:off x="2944714" y="2907743"/>
          <a:ext cx="448584" cy="28009"/>
        </a:xfrm>
        <a:custGeom>
          <a:avLst/>
          <a:gdLst/>
          <a:ahLst/>
          <a:cxnLst/>
          <a:rect l="0" t="0" r="0" b="0"/>
          <a:pathLst>
            <a:path>
              <a:moveTo>
                <a:pt x="0" y="14004"/>
              </a:moveTo>
              <a:lnTo>
                <a:pt x="448584" y="1400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157791" y="2910534"/>
        <a:ext cx="22429" cy="22429"/>
      </dsp:txXfrm>
    </dsp:sp>
    <dsp:sp modelId="{4A91F3D8-340E-4592-BC58-49D1CD6818A4}">
      <dsp:nvSpPr>
        <dsp:cNvPr id="0" name=""/>
        <dsp:cNvSpPr/>
      </dsp:nvSpPr>
      <dsp:spPr>
        <a:xfrm>
          <a:off x="3393257" y="2271461"/>
          <a:ext cx="2593962" cy="130912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altLang="zh-CN" sz="2400" kern="1200" dirty="0">
              <a:solidFill>
                <a:srgbClr val="002060"/>
              </a:solidFill>
            </a:rPr>
            <a:t>Recent discoveries in Antarctica</a:t>
          </a:r>
          <a:endParaRPr lang="zh-CN" altLang="en-US" sz="2400" kern="1200" dirty="0">
            <a:solidFill>
              <a:srgbClr val="002060"/>
            </a:solidFill>
          </a:endParaRPr>
        </a:p>
      </dsp:txBody>
      <dsp:txXfrm>
        <a:off x="3431600" y="2309804"/>
        <a:ext cx="2517276" cy="1232443"/>
      </dsp:txXfrm>
    </dsp:sp>
    <dsp:sp modelId="{2D5D66B6-25BD-4F6B-A974-EFBB70C494C7}">
      <dsp:nvSpPr>
        <dsp:cNvPr id="0" name=""/>
        <dsp:cNvSpPr/>
      </dsp:nvSpPr>
      <dsp:spPr>
        <a:xfrm rot="17669509">
          <a:off x="5463823" y="2098438"/>
          <a:ext cx="1788054" cy="28009"/>
        </a:xfrm>
        <a:custGeom>
          <a:avLst/>
          <a:gdLst/>
          <a:ahLst/>
          <a:cxnLst/>
          <a:rect l="0" t="0" r="0" b="0"/>
          <a:pathLst>
            <a:path>
              <a:moveTo>
                <a:pt x="0" y="14004"/>
              </a:moveTo>
              <a:lnTo>
                <a:pt x="1788054" y="14004"/>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CN" altLang="en-US" sz="600" kern="1200"/>
        </a:p>
      </dsp:txBody>
      <dsp:txXfrm>
        <a:off x="6313149" y="2067742"/>
        <a:ext cx="89402" cy="89402"/>
      </dsp:txXfrm>
    </dsp:sp>
    <dsp:sp modelId="{87443B14-9B2E-440B-9D4B-986BD6963334}">
      <dsp:nvSpPr>
        <dsp:cNvPr id="0" name=""/>
        <dsp:cNvSpPr/>
      </dsp:nvSpPr>
      <dsp:spPr>
        <a:xfrm>
          <a:off x="6728481" y="759908"/>
          <a:ext cx="2428207" cy="107790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altLang="zh-CN" sz="2400" kern="1200" dirty="0">
              <a:solidFill>
                <a:srgbClr val="002060"/>
              </a:solidFill>
            </a:rPr>
            <a:t>A record high temperature </a:t>
          </a:r>
        </a:p>
      </dsp:txBody>
      <dsp:txXfrm>
        <a:off x="6760052" y="791479"/>
        <a:ext cx="2365065" cy="1014761"/>
      </dsp:txXfrm>
    </dsp:sp>
    <dsp:sp modelId="{204185DB-4581-4681-863E-A6E797D8854E}">
      <dsp:nvSpPr>
        <dsp:cNvPr id="0" name=""/>
        <dsp:cNvSpPr/>
      </dsp:nvSpPr>
      <dsp:spPr>
        <a:xfrm rot="21076592">
          <a:off x="5982927" y="2855744"/>
          <a:ext cx="742123" cy="28009"/>
        </a:xfrm>
        <a:custGeom>
          <a:avLst/>
          <a:gdLst/>
          <a:ahLst/>
          <a:cxnLst/>
          <a:rect l="0" t="0" r="0" b="0"/>
          <a:pathLst>
            <a:path>
              <a:moveTo>
                <a:pt x="0" y="14004"/>
              </a:moveTo>
              <a:lnTo>
                <a:pt x="742123" y="14004"/>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335435" y="2851196"/>
        <a:ext cx="37106" cy="37106"/>
      </dsp:txXfrm>
    </dsp:sp>
    <dsp:sp modelId="{5C9FAE24-F218-422D-B94B-FC2B2B762402}">
      <dsp:nvSpPr>
        <dsp:cNvPr id="0" name=""/>
        <dsp:cNvSpPr/>
      </dsp:nvSpPr>
      <dsp:spPr>
        <a:xfrm>
          <a:off x="6720758" y="2157090"/>
          <a:ext cx="2071138" cy="131276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altLang="zh-CN" sz="2400" kern="1200" dirty="0">
              <a:solidFill>
                <a:srgbClr val="002060"/>
              </a:solidFill>
            </a:rPr>
            <a:t>A study finds traces of a rainforest</a:t>
          </a:r>
          <a:endParaRPr lang="zh-CN" altLang="en-US" sz="2400" kern="1200" dirty="0">
            <a:solidFill>
              <a:srgbClr val="002060"/>
            </a:solidFill>
          </a:endParaRPr>
        </a:p>
      </dsp:txBody>
      <dsp:txXfrm>
        <a:off x="6759208" y="2195540"/>
        <a:ext cx="1994238" cy="1235864"/>
      </dsp:txXfrm>
    </dsp:sp>
    <dsp:sp modelId="{D9A13563-46B8-4B4B-89ED-C7A5A39E78B5}">
      <dsp:nvSpPr>
        <dsp:cNvPr id="0" name=""/>
        <dsp:cNvSpPr/>
      </dsp:nvSpPr>
      <dsp:spPr>
        <a:xfrm rot="3745858">
          <a:off x="5567122" y="3605261"/>
          <a:ext cx="1564074" cy="28009"/>
        </a:xfrm>
        <a:custGeom>
          <a:avLst/>
          <a:gdLst/>
          <a:ahLst/>
          <a:cxnLst/>
          <a:rect l="0" t="0" r="0" b="0"/>
          <a:pathLst>
            <a:path>
              <a:moveTo>
                <a:pt x="0" y="14004"/>
              </a:moveTo>
              <a:lnTo>
                <a:pt x="1564074" y="14004"/>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310058" y="3580164"/>
        <a:ext cx="78203" cy="78203"/>
      </dsp:txXfrm>
    </dsp:sp>
    <dsp:sp modelId="{FE50CD70-B2D2-43D5-8569-357CC3E9BFC4}">
      <dsp:nvSpPr>
        <dsp:cNvPr id="0" name=""/>
        <dsp:cNvSpPr/>
      </dsp:nvSpPr>
      <dsp:spPr>
        <a:xfrm>
          <a:off x="6711100" y="3815212"/>
          <a:ext cx="1860187" cy="99458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altLang="zh-CN" sz="2400" kern="1200" dirty="0">
              <a:solidFill>
                <a:srgbClr val="002060"/>
              </a:solidFill>
            </a:rPr>
            <a:t>Greenhouse climate</a:t>
          </a:r>
          <a:endParaRPr lang="zh-CN" altLang="en-US" sz="2400" kern="1200" dirty="0">
            <a:solidFill>
              <a:srgbClr val="002060"/>
            </a:solidFill>
          </a:endParaRPr>
        </a:p>
      </dsp:txBody>
      <dsp:txXfrm>
        <a:off x="6740230" y="3844342"/>
        <a:ext cx="1801927" cy="93632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48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buFont typeface="Times New Roman" panose="02020603050405020304" pitchFamily="18" charset="0"/>
              <a:buNone/>
              <a:defRPr sz="1200"/>
            </a:lvl1pPr>
          </a:lstStyle>
          <a:p>
            <a:pPr>
              <a:defRPr/>
            </a:pPr>
            <a:endParaRPr lang="zh-CN" altLang="en-US"/>
          </a:p>
        </p:txBody>
      </p:sp>
      <p:sp>
        <p:nvSpPr>
          <p:cNvPr id="34819" name="Rectangle 3"/>
          <p:cNvSpPr>
            <a:spLocks noGrp="1" noChangeArrowheads="1"/>
          </p:cNvSpPr>
          <p:nvPr>
            <p:ph type="dt" idx="1"/>
          </p:nvPr>
        </p:nvSpPr>
        <p:spPr bwMode="auto">
          <a:xfrm>
            <a:off x="4038600" y="0"/>
            <a:ext cx="3048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buFont typeface="Times New Roman" panose="02020603050405020304" pitchFamily="18" charset="0"/>
              <a:buNone/>
              <a:defRPr sz="1200"/>
            </a:lvl1pPr>
          </a:lstStyle>
          <a:p>
            <a:pPr>
              <a:defRPr/>
            </a:pPr>
            <a:fld id="{1585C2A9-C21E-4EEE-A222-FD2B6B7B38A4}" type="datetimeFigureOut">
              <a:rPr lang="zh-CN" altLang="en-US"/>
              <a:pPr>
                <a:defRPr/>
              </a:pPr>
              <a:t>2020/4/13</a:t>
            </a:fld>
            <a:endParaRPr lang="zh-CN" altLang="en-US"/>
          </a:p>
        </p:txBody>
      </p:sp>
      <p:sp>
        <p:nvSpPr>
          <p:cNvPr id="3076" name="Rectangle 4"/>
          <p:cNvSpPr>
            <a:spLocks noGrp="1" noRot="1" noChangeAspect="1" noChangeArrowheads="1" noTextEdit="1"/>
          </p:cNvSpPr>
          <p:nvPr>
            <p:ph type="sldImg" idx="2"/>
          </p:nvPr>
        </p:nvSpPr>
        <p:spPr bwMode="auto">
          <a:xfrm>
            <a:off x="195263" y="762000"/>
            <a:ext cx="6772275" cy="381000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914400" y="4876800"/>
            <a:ext cx="52578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34822" name="Rectangle 6"/>
          <p:cNvSpPr>
            <a:spLocks noGrp="1" noChangeArrowheads="1"/>
          </p:cNvSpPr>
          <p:nvPr>
            <p:ph type="ftr" sz="quarter" idx="4"/>
          </p:nvPr>
        </p:nvSpPr>
        <p:spPr bwMode="auto">
          <a:xfrm>
            <a:off x="0" y="97536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buFont typeface="Times New Roman" panose="02020603050405020304" pitchFamily="18" charset="0"/>
              <a:buNone/>
              <a:defRPr sz="1200"/>
            </a:lvl1pPr>
          </a:lstStyle>
          <a:p>
            <a:pPr>
              <a:defRPr/>
            </a:pPr>
            <a:endParaRPr lang="zh-CN" altLang="en-US"/>
          </a:p>
        </p:txBody>
      </p:sp>
      <p:sp>
        <p:nvSpPr>
          <p:cNvPr id="34823" name="Rectangle 7"/>
          <p:cNvSpPr>
            <a:spLocks noGrp="1" noChangeArrowheads="1"/>
          </p:cNvSpPr>
          <p:nvPr>
            <p:ph type="sldNum" sz="quarter" idx="5"/>
          </p:nvPr>
        </p:nvSpPr>
        <p:spPr bwMode="auto">
          <a:xfrm>
            <a:off x="4038600" y="97536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buFont typeface="Times New Roman" pitchFamily="18" charset="0"/>
              <a:buNone/>
              <a:defRPr sz="1200"/>
            </a:lvl1pPr>
          </a:lstStyle>
          <a:p>
            <a:fld id="{14E97F12-4FC2-4288-9EA1-5ACCEEFA6479}" type="slidenum">
              <a:rPr lang="zh-CN" altLang="en-US"/>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文本占位符 2"/>
          <p:cNvSpPr>
            <a:spLocks noGrp="1"/>
          </p:cNvSpPr>
          <p:nvPr>
            <p:ph type="body" sz="half" idx="1"/>
          </p:nvPr>
        </p:nvSpPr>
        <p:spPr>
          <a:xfrm>
            <a:off x="609600" y="1600201"/>
            <a:ext cx="5384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lvl1pPr>
              <a:defRPr/>
            </a:lvl1pPr>
          </a:lstStyle>
          <a:p>
            <a:pPr>
              <a:defRPr/>
            </a:pPr>
            <a:fld id="{9EA6DC8A-1647-4271-A49C-380991D9CEBE}" type="datetime1">
              <a:rPr lang="zh-CN" altLang="en-US"/>
              <a:pPr>
                <a:defRPr/>
              </a:pPr>
              <a:t>2020/4/13</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fld id="{43D01163-B410-42A1-94DF-45ABBFF45E28}" type="slidenum">
              <a:rPr lang="zh-CN" altLang="en-US"/>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07994987-D1F5-4F08-BB4D-9E58AD98CE43}" type="datetime1">
              <a:rPr lang="zh-CN" altLang="en-US"/>
              <a:pPr>
                <a:defRPr/>
              </a:pPr>
              <a:t>2020/4/13</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fld id="{286049DF-C6D4-456F-99D7-5F4D3CC51A76}" type="slidenum">
              <a:rPr lang="zh-CN" altLang="en-US"/>
              <a:pPr/>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lvl1pPr>
              <a:defRPr/>
            </a:lvl1pPr>
          </a:lstStyle>
          <a:p>
            <a:pPr>
              <a:defRPr/>
            </a:pPr>
            <a:fld id="{2576D6D2-F26C-44A3-BB5F-A49AD3004C3B}" type="datetime1">
              <a:rPr lang="zh-CN" altLang="en-US"/>
              <a:pPr>
                <a:defRPr/>
              </a:pPr>
              <a:t>2020/4/13</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fld id="{F15D8B02-2F0F-47DD-8E83-6FCA1CAF8925}" type="slidenum">
              <a:rPr lang="zh-CN" altLang="en-US"/>
              <a:pPr/>
              <a:t>‹#›</a:t>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3"/>
          <p:cNvSpPr>
            <a:spLocks noGrp="1"/>
          </p:cNvSpPr>
          <p:nvPr>
            <p:ph type="dt" sz="half" idx="10"/>
          </p:nvPr>
        </p:nvSpPr>
        <p:spPr/>
        <p:txBody>
          <a:bodyPr/>
          <a:lstStyle>
            <a:lvl1pPr>
              <a:defRPr/>
            </a:lvl1pPr>
          </a:lstStyle>
          <a:p>
            <a:pPr>
              <a:defRPr/>
            </a:pPr>
            <a:fld id="{C8802527-A84E-4A88-BF94-3544BD8EE78F}" type="datetime1">
              <a:rPr lang="zh-CN" altLang="en-US"/>
              <a:pPr>
                <a:defRPr/>
              </a:pPr>
              <a:t>2020/4/13</a:t>
            </a:fld>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fld id="{1A4C5E49-92EB-4BD6-A5D5-32972E6B936A}" type="slidenum">
              <a:rPr lang="zh-CN" altLang="en-US"/>
              <a:pPr/>
              <a:t>‹#›</a:t>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3"/>
          <p:cNvSpPr>
            <a:spLocks noGrp="1"/>
          </p:cNvSpPr>
          <p:nvPr>
            <p:ph type="dt" sz="half" idx="10"/>
          </p:nvPr>
        </p:nvSpPr>
        <p:spPr/>
        <p:txBody>
          <a:bodyPr/>
          <a:lstStyle>
            <a:lvl1pPr>
              <a:defRPr/>
            </a:lvl1pPr>
          </a:lstStyle>
          <a:p>
            <a:pPr>
              <a:defRPr/>
            </a:pPr>
            <a:fld id="{8FCD8906-D28D-488A-9737-B03D67005EB5}" type="datetime1">
              <a:rPr lang="zh-CN" altLang="en-US"/>
              <a:pPr>
                <a:defRPr/>
              </a:pPr>
              <a:t>2020/4/13</a:t>
            </a:fld>
            <a:endParaRPr lang="en-US" altLang="zh-CN"/>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fld id="{98FA2175-E605-411B-8358-3437820BFB79}" type="slidenum">
              <a:rPr lang="zh-CN" altLang="en-US"/>
              <a:pPr/>
              <a:t>‹#›</a:t>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pPr>
              <a:defRPr/>
            </a:pPr>
            <a:fld id="{1AF6FB36-1D64-4B63-8B8C-A2597B866834}" type="datetime1">
              <a:rPr lang="zh-CN" altLang="en-US"/>
              <a:pPr>
                <a:defRPr/>
              </a:pPr>
              <a:t>2020/4/13</a:t>
            </a:fld>
            <a:endParaRPr lang="en-US" altLang="zh-CN"/>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fld id="{90C34DF9-30A4-4DD4-B50A-46691BD15D14}" type="slidenum">
              <a:rPr lang="zh-CN" altLang="en-US"/>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0CDED6D-07F6-4D7C-BD8E-7E8859E60C65}" type="datetime1">
              <a:rPr lang="zh-CN" altLang="en-US"/>
              <a:pPr>
                <a:defRPr/>
              </a:pPr>
              <a:t>2020/4/13</a:t>
            </a:fld>
            <a:endParaRPr lang="en-US" altLang="zh-CN"/>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fld id="{50A0F356-D55E-4853-B952-32428D9116B5}" type="slidenum">
              <a:rPr lang="zh-CN" altLang="en-US"/>
              <a:pPr/>
              <a:t>‹#›</a:t>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3"/>
          <p:cNvSpPr>
            <a:spLocks noGrp="1"/>
          </p:cNvSpPr>
          <p:nvPr>
            <p:ph type="dt" sz="half" idx="10"/>
          </p:nvPr>
        </p:nvSpPr>
        <p:spPr/>
        <p:txBody>
          <a:bodyPr/>
          <a:lstStyle>
            <a:lvl1pPr>
              <a:defRPr/>
            </a:lvl1pPr>
          </a:lstStyle>
          <a:p>
            <a:pPr>
              <a:defRPr/>
            </a:pPr>
            <a:fld id="{95DBB88D-C0B3-4044-B79E-5E71017A4728}" type="datetime1">
              <a:rPr lang="zh-CN" altLang="en-US"/>
              <a:pPr>
                <a:defRPr/>
              </a:pPr>
              <a:t>2020/4/13</a:t>
            </a:fld>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fld id="{BC399381-C17E-4984-AB6F-0BFCA73B949D}" type="slidenum">
              <a:rPr lang="zh-CN" altLang="en-US"/>
              <a:pPr/>
              <a:t>‹#›</a:t>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3"/>
          <p:cNvSpPr>
            <a:spLocks noGrp="1"/>
          </p:cNvSpPr>
          <p:nvPr>
            <p:ph type="dt" sz="half" idx="10"/>
          </p:nvPr>
        </p:nvSpPr>
        <p:spPr/>
        <p:txBody>
          <a:bodyPr/>
          <a:lstStyle>
            <a:lvl1pPr>
              <a:defRPr/>
            </a:lvl1pPr>
          </a:lstStyle>
          <a:p>
            <a:pPr>
              <a:defRPr/>
            </a:pPr>
            <a:fld id="{90866473-B30F-4600-9D9C-2A2ED9AA62C2}" type="datetime1">
              <a:rPr lang="zh-CN" altLang="en-US"/>
              <a:pPr>
                <a:defRPr/>
              </a:pPr>
              <a:t>2020/4/13</a:t>
            </a:fld>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fld id="{D7AF9C26-D8A4-4DF8-989D-B73315D58123}" type="slidenum">
              <a:rPr lang="zh-CN" altLang="en-US"/>
              <a:pPr/>
              <a:t>‹#›</a:t>
            </a:fld>
            <a:endParaRPr lang="en-US"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5FFB2B32-ADDA-422D-966A-E9034088B95D}" type="datetime1">
              <a:rPr lang="zh-CN" altLang="en-US"/>
              <a:pPr>
                <a:defRPr/>
              </a:pPr>
              <a:t>2020/4/13</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fld id="{E51483DB-BA72-426F-8768-DFC0EFE10F7C}" type="slidenum">
              <a:rPr lang="zh-CN" altLang="en-US"/>
              <a:pPr/>
              <a:t>‹#›</a:t>
            </a:fld>
            <a:endParaRPr lang="en-US" altLang="zh-C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9B725CAF-515A-4AEE-9F3B-E257E00281B8}" type="datetime1">
              <a:rPr lang="zh-CN" altLang="en-US"/>
              <a:pPr>
                <a:defRPr/>
              </a:pPr>
              <a:t>2020/4/13</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fld id="{0866B7BD-BF81-4307-96F2-FF9D137EFBE6}" type="slidenum">
              <a:rPr lang="zh-CN" altLang="en-US"/>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p:nvGrpSpPr>
        <p:grpSpPr bwMode="auto">
          <a:xfrm>
            <a:off x="0" y="0"/>
            <a:ext cx="12192000" cy="609600"/>
            <a:chOff x="0" y="0"/>
            <a:chExt cx="5760" cy="384"/>
          </a:xfrm>
        </p:grpSpPr>
        <p:sp>
          <p:nvSpPr>
            <p:cNvPr id="1030" name="Rectangle 8"/>
            <p:cNvSpPr>
              <a:spLocks noChangeArrowheads="1"/>
            </p:cNvSpPr>
            <p:nvPr/>
          </p:nvSpPr>
          <p:spPr bwMode="auto">
            <a:xfrm>
              <a:off x="0" y="0"/>
              <a:ext cx="5760" cy="384"/>
            </a:xfrm>
            <a:prstGeom prst="rect">
              <a:avLst/>
            </a:prstGeom>
            <a:gradFill rotWithShape="1">
              <a:gsLst>
                <a:gs pos="0">
                  <a:srgbClr val="960021"/>
                </a:gs>
                <a:gs pos="100000">
                  <a:srgbClr val="FF002D"/>
                </a:gs>
              </a:gsLst>
              <a:lin ang="0" scaled="1"/>
            </a:gra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solidFill>
                  <a:srgbClr val="000000"/>
                </a:solidFill>
              </a:endParaRPr>
            </a:p>
          </p:txBody>
        </p:sp>
        <p:pic>
          <p:nvPicPr>
            <p:cNvPr id="1031" name="Picture 9" descr="10photo3"/>
            <p:cNvPicPr>
              <a:picLocks noChangeAspect="1" noChangeArrowheads="1"/>
            </p:cNvPicPr>
            <p:nvPr/>
          </p:nvPicPr>
          <p:blipFill>
            <a:blip r:embed="rId15" cstate="print"/>
            <a:srcRect/>
            <a:stretch>
              <a:fillRect/>
            </a:stretch>
          </p:blipFill>
          <p:spPr bwMode="auto">
            <a:xfrm>
              <a:off x="1776" y="0"/>
              <a:ext cx="3072" cy="384"/>
            </a:xfrm>
            <a:prstGeom prst="rect">
              <a:avLst/>
            </a:prstGeom>
            <a:noFill/>
            <a:ln w="9525">
              <a:noFill/>
              <a:miter lim="800000"/>
              <a:headEnd/>
              <a:tailEnd/>
            </a:ln>
          </p:spPr>
        </p:pic>
        <p:sp>
          <p:nvSpPr>
            <p:cNvPr id="1032" name="Rectangle 10"/>
            <p:cNvSpPr>
              <a:spLocks noChangeArrowheads="1"/>
            </p:cNvSpPr>
            <p:nvPr/>
          </p:nvSpPr>
          <p:spPr bwMode="auto">
            <a:xfrm>
              <a:off x="4848" y="0"/>
              <a:ext cx="912" cy="384"/>
            </a:xfrm>
            <a:prstGeom prst="rect">
              <a:avLst/>
            </a:prstGeom>
            <a:solidFill>
              <a:srgbClr val="A50021"/>
            </a:soli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solidFill>
                  <a:srgbClr val="000000"/>
                </a:solidFill>
              </a:endParaRPr>
            </a:p>
          </p:txBody>
        </p:sp>
        <p:sp>
          <p:nvSpPr>
            <p:cNvPr id="1033" name="Line 11"/>
            <p:cNvSpPr>
              <a:spLocks noChangeShapeType="1"/>
            </p:cNvSpPr>
            <p:nvPr/>
          </p:nvSpPr>
          <p:spPr bwMode="auto">
            <a:xfrm>
              <a:off x="4848" y="0"/>
              <a:ext cx="0" cy="384"/>
            </a:xfrm>
            <a:prstGeom prst="line">
              <a:avLst/>
            </a:prstGeom>
            <a:noFill/>
            <a:ln w="28575">
              <a:solidFill>
                <a:schemeClr val="bg1"/>
              </a:solidFill>
              <a:round/>
              <a:headEnd/>
              <a:tailEnd/>
            </a:ln>
          </p:spPr>
          <p:txBody>
            <a:bodyPr/>
            <a:lstStyle/>
            <a:p>
              <a:endParaRPr lang="zh-CN" altLang="en-US"/>
            </a:p>
          </p:txBody>
        </p:sp>
      </p:grpSp>
      <p:sp>
        <p:nvSpPr>
          <p:cNvPr id="1027" name="Line 12"/>
          <p:cNvSpPr>
            <a:spLocks noChangeShapeType="1"/>
          </p:cNvSpPr>
          <p:nvPr/>
        </p:nvSpPr>
        <p:spPr bwMode="auto">
          <a:xfrm>
            <a:off x="0" y="6629400"/>
            <a:ext cx="12192000" cy="0"/>
          </a:xfrm>
          <a:prstGeom prst="line">
            <a:avLst/>
          </a:prstGeom>
          <a:noFill/>
          <a:ln w="9525">
            <a:solidFill>
              <a:srgbClr val="990000"/>
            </a:solidFill>
            <a:round/>
            <a:headEnd/>
            <a:tailEnd/>
          </a:ln>
        </p:spPr>
        <p:txBody>
          <a:bodyPr/>
          <a:lstStyle/>
          <a:p>
            <a:endParaRPr lang="zh-CN" altLang="en-US"/>
          </a:p>
        </p:txBody>
      </p:sp>
      <p:sp>
        <p:nvSpPr>
          <p:cNvPr id="1028" name="Text Box 13"/>
          <p:cNvSpPr txBox="1">
            <a:spLocks noChangeArrowheads="1"/>
          </p:cNvSpPr>
          <p:nvPr/>
        </p:nvSpPr>
        <p:spPr bwMode="auto">
          <a:xfrm>
            <a:off x="10317163" y="0"/>
            <a:ext cx="1033462"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buFont typeface="Times New Roman" panose="02020603050405020304" pitchFamily="18" charset="0"/>
              <a:defRPr>
                <a:solidFill>
                  <a:schemeClr val="tx1"/>
                </a:solidFill>
                <a:latin typeface="Calibri" panose="020F0502020204030204" pitchFamily="34" charset="0"/>
                <a:ea typeface="宋体" panose="02010600030101010101" pitchFamily="2" charset="-122"/>
              </a:defRPr>
            </a:lvl1pPr>
            <a:lvl2pPr marL="742950" indent="-285750">
              <a:buFont typeface="Times New Roman" panose="02020603050405020304" pitchFamily="18" charset="0"/>
              <a:defRPr>
                <a:solidFill>
                  <a:schemeClr val="tx1"/>
                </a:solidFill>
                <a:latin typeface="Calibri" panose="020F0502020204030204" pitchFamily="34" charset="0"/>
                <a:ea typeface="宋体" panose="02010600030101010101" pitchFamily="2" charset="-122"/>
              </a:defRPr>
            </a:lvl2pPr>
            <a:lvl3pPr marL="1143000" indent="-228600">
              <a:buFont typeface="Times New Roman" panose="02020603050405020304" pitchFamily="18" charset="0"/>
              <a:defRPr>
                <a:solidFill>
                  <a:schemeClr val="tx1"/>
                </a:solidFill>
                <a:latin typeface="Calibri" panose="020F0502020204030204" pitchFamily="34" charset="0"/>
                <a:ea typeface="宋体" panose="02010600030101010101" pitchFamily="2" charset="-122"/>
              </a:defRPr>
            </a:lvl3pPr>
            <a:lvl4pPr marL="1600200" indent="-228600">
              <a:buFont typeface="Times New Roman" panose="02020603050405020304" pitchFamily="18" charset="0"/>
              <a:defRPr>
                <a:solidFill>
                  <a:schemeClr val="tx1"/>
                </a:solidFill>
                <a:latin typeface="Calibri" panose="020F0502020204030204" pitchFamily="34" charset="0"/>
                <a:ea typeface="宋体" panose="02010600030101010101" pitchFamily="2" charset="-122"/>
              </a:defRPr>
            </a:lvl4pPr>
            <a:lvl5pPr marL="2057400" indent="-228600">
              <a:buFont typeface="Times New Roman" panose="02020603050405020304" pitchFamily="18"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Times New Roman" panose="02020603050405020304" pitchFamily="18"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Times New Roman" panose="02020603050405020304" pitchFamily="18"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Times New Roman" panose="02020603050405020304" pitchFamily="18"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Times New Roman" panose="02020603050405020304" pitchFamily="18" charset="0"/>
              <a:defRPr>
                <a:solidFill>
                  <a:schemeClr val="tx1"/>
                </a:solidFill>
                <a:latin typeface="Calibri" panose="020F0502020204030204" pitchFamily="34" charset="0"/>
                <a:ea typeface="宋体" panose="02010600030101010101" pitchFamily="2" charset="-122"/>
              </a:defRPr>
            </a:lvl9pPr>
          </a:lstStyle>
          <a:p>
            <a:pPr eaLnBrk="1" hangingPunct="1">
              <a:buFontTx/>
              <a:buNone/>
              <a:defRPr/>
            </a:pPr>
            <a:r>
              <a:rPr lang="en-US" altLang="zh-CN" sz="1200" b="1">
                <a:solidFill>
                  <a:srgbClr val="FFFFFF"/>
                </a:solidFill>
                <a:latin typeface="Times New Roman" panose="02020603050405020304" pitchFamily="18" charset="0"/>
              </a:rPr>
              <a:t>21st Century</a:t>
            </a:r>
          </a:p>
        </p:txBody>
      </p:sp>
      <p:sp>
        <p:nvSpPr>
          <p:cNvPr id="1029" name="Text Box 14"/>
          <p:cNvSpPr txBox="1">
            <a:spLocks noChangeArrowheads="1"/>
          </p:cNvSpPr>
          <p:nvPr/>
        </p:nvSpPr>
        <p:spPr bwMode="auto">
          <a:xfrm>
            <a:off x="10444163" y="166688"/>
            <a:ext cx="1150937" cy="446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buFont typeface="Times New Roman" panose="02020603050405020304" pitchFamily="18" charset="0"/>
              <a:defRPr>
                <a:solidFill>
                  <a:schemeClr val="tx1"/>
                </a:solidFill>
                <a:latin typeface="Calibri" panose="020F0502020204030204" pitchFamily="34" charset="0"/>
                <a:ea typeface="宋体" panose="02010600030101010101" pitchFamily="2" charset="-122"/>
              </a:defRPr>
            </a:lvl1pPr>
            <a:lvl2pPr marL="742950" indent="-285750">
              <a:buFont typeface="Times New Roman" panose="02020603050405020304" pitchFamily="18" charset="0"/>
              <a:defRPr>
                <a:solidFill>
                  <a:schemeClr val="tx1"/>
                </a:solidFill>
                <a:latin typeface="Calibri" panose="020F0502020204030204" pitchFamily="34" charset="0"/>
                <a:ea typeface="宋体" panose="02010600030101010101" pitchFamily="2" charset="-122"/>
              </a:defRPr>
            </a:lvl2pPr>
            <a:lvl3pPr marL="1143000" indent="-228600">
              <a:buFont typeface="Times New Roman" panose="02020603050405020304" pitchFamily="18" charset="0"/>
              <a:defRPr>
                <a:solidFill>
                  <a:schemeClr val="tx1"/>
                </a:solidFill>
                <a:latin typeface="Calibri" panose="020F0502020204030204" pitchFamily="34" charset="0"/>
                <a:ea typeface="宋体" panose="02010600030101010101" pitchFamily="2" charset="-122"/>
              </a:defRPr>
            </a:lvl3pPr>
            <a:lvl4pPr marL="1600200" indent="-228600">
              <a:buFont typeface="Times New Roman" panose="02020603050405020304" pitchFamily="18" charset="0"/>
              <a:defRPr>
                <a:solidFill>
                  <a:schemeClr val="tx1"/>
                </a:solidFill>
                <a:latin typeface="Calibri" panose="020F0502020204030204" pitchFamily="34" charset="0"/>
                <a:ea typeface="宋体" panose="02010600030101010101" pitchFamily="2" charset="-122"/>
              </a:defRPr>
            </a:lvl4pPr>
            <a:lvl5pPr marL="2057400" indent="-228600">
              <a:buFont typeface="Times New Roman" panose="02020603050405020304" pitchFamily="18"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Times New Roman" panose="02020603050405020304" pitchFamily="18"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Times New Roman" panose="02020603050405020304" pitchFamily="18"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Times New Roman" panose="02020603050405020304" pitchFamily="18"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Times New Roman" panose="02020603050405020304" pitchFamily="18" charset="0"/>
              <a:defRPr>
                <a:solidFill>
                  <a:schemeClr val="tx1"/>
                </a:solidFill>
                <a:latin typeface="Calibri" panose="020F0502020204030204" pitchFamily="34" charset="0"/>
                <a:ea typeface="宋体" panose="02010600030101010101" pitchFamily="2" charset="-122"/>
              </a:defRPr>
            </a:lvl9pPr>
          </a:lstStyle>
          <a:p>
            <a:pPr eaLnBrk="1" hangingPunct="1">
              <a:buFontTx/>
              <a:buNone/>
              <a:defRPr/>
            </a:pPr>
            <a:r>
              <a:rPr lang="en-US" altLang="zh-CN" sz="2300" b="1" i="1">
                <a:solidFill>
                  <a:srgbClr val="FFFFFF"/>
                </a:solidFill>
                <a:latin typeface="Arial Black" panose="020B0A04020102020204" pitchFamily="34" charset="0"/>
              </a:rPr>
              <a:t>Teens</a:t>
            </a: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en-US" altLang="zh-CN"/>
          </a:p>
        </p:txBody>
      </p:sp>
      <p:sp>
        <p:nvSpPr>
          <p:cNvPr id="2051"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ltLang="zh-C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hangingPunct="1">
              <a:buFont typeface="Times New Roman" panose="02020603050405020304" pitchFamily="18" charset="0"/>
              <a:buNone/>
              <a:defRPr sz="1200">
                <a:solidFill>
                  <a:schemeClr val="tx1">
                    <a:tint val="75000"/>
                  </a:schemeClr>
                </a:solidFill>
              </a:defRPr>
            </a:lvl1pPr>
          </a:lstStyle>
          <a:p>
            <a:pPr>
              <a:defRPr/>
            </a:pPr>
            <a:fld id="{E1718042-62FF-459A-B5E3-1F35C5680D05}" type="datetime1">
              <a:rPr lang="zh-CN" altLang="en-US"/>
              <a:pPr>
                <a:defRPr/>
              </a:pPr>
              <a:t>2020/4/13</a:t>
            </a:fld>
            <a:endParaRPr lang="en-US" altLang="zh-C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hangingPunct="1">
              <a:buFont typeface="Times New Roman" panose="02020603050405020304" pitchFamily="18" charset="0"/>
              <a:buNone/>
              <a:defRPr sz="1200">
                <a:solidFill>
                  <a:schemeClr val="tx1">
                    <a:tint val="75000"/>
                  </a:schemeClr>
                </a:solidFill>
              </a:defRPr>
            </a:lvl1pPr>
          </a:lstStyle>
          <a:p>
            <a:pPr>
              <a:defRPr/>
            </a:pPr>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buFont typeface="Times New Roman" pitchFamily="18" charset="0"/>
              <a:buNone/>
              <a:defRPr sz="1200">
                <a:solidFill>
                  <a:srgbClr val="898989"/>
                </a:solidFill>
              </a:defRPr>
            </a:lvl1pPr>
          </a:lstStyle>
          <a:p>
            <a:fld id="{BDD62692-91E3-476C-86E8-34A93A4D5000}" type="slidenum">
              <a:rPr lang="zh-CN" altLang="en-US"/>
              <a:pPr/>
              <a:t>‹#›</a:t>
            </a:fld>
            <a:endParaRPr lang="en-US" altLang="zh-CN"/>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2" descr="图片1"/>
          <p:cNvPicPr>
            <a:picLocks noChangeAspect="1" noChangeArrowheads="1"/>
          </p:cNvPicPr>
          <p:nvPr/>
        </p:nvPicPr>
        <p:blipFill>
          <a:blip r:embed="rId2" cstate="print"/>
          <a:srcRect/>
          <a:stretch>
            <a:fillRect/>
          </a:stretch>
        </p:blipFill>
        <p:spPr bwMode="auto">
          <a:xfrm>
            <a:off x="593271" y="209550"/>
            <a:ext cx="10933113" cy="6518275"/>
          </a:xfrm>
          <a:prstGeom prst="rect">
            <a:avLst/>
          </a:prstGeom>
          <a:noFill/>
          <a:ln w="9525">
            <a:noFill/>
            <a:miter lim="800000"/>
            <a:headEnd/>
            <a:tailEnd/>
          </a:ln>
        </p:spPr>
      </p:pic>
      <p:sp>
        <p:nvSpPr>
          <p:cNvPr id="3075" name="Text Box 7"/>
          <p:cNvSpPr txBox="1">
            <a:spLocks noChangeArrowheads="1"/>
          </p:cNvSpPr>
          <p:nvPr/>
        </p:nvSpPr>
        <p:spPr bwMode="auto">
          <a:xfrm>
            <a:off x="2334986" y="3362325"/>
            <a:ext cx="9176657" cy="2400657"/>
          </a:xfrm>
          <a:prstGeom prst="rect">
            <a:avLst/>
          </a:prstGeom>
          <a:noFill/>
          <a:ln w="9525">
            <a:noFill/>
            <a:miter lim="800000"/>
            <a:headEnd/>
            <a:tailEnd/>
          </a:ln>
        </p:spPr>
        <p:txBody>
          <a:bodyPr wrap="square">
            <a:spAutoFit/>
          </a:bodyPr>
          <a:lstStyle/>
          <a:p>
            <a:pPr algn="ctr" eaLnBrk="1" hangingPunct="1">
              <a:spcBef>
                <a:spcPct val="50000"/>
              </a:spcBef>
            </a:pPr>
            <a:r>
              <a:rPr lang="en-US" altLang="zh-CN" sz="4000" dirty="0"/>
              <a:t> </a:t>
            </a:r>
            <a:r>
              <a:rPr lang="en-US" altLang="zh-CN" sz="6000" b="1" dirty="0">
                <a:latin typeface="Levenim MT" pitchFamily="2" charset="-79"/>
                <a:ea typeface="GungsuhChe" pitchFamily="49" charset="-127"/>
                <a:cs typeface="Levenim MT" pitchFamily="2" charset="-79"/>
              </a:rPr>
              <a:t>Nature’s recovery </a:t>
            </a:r>
            <a:endParaRPr lang="zh-CN" altLang="zh-CN" sz="6000" b="1" dirty="0">
              <a:latin typeface="Levenim MT" pitchFamily="2" charset="-79"/>
              <a:ea typeface="GungsuhChe" pitchFamily="49" charset="-127"/>
              <a:cs typeface="Levenim MT" pitchFamily="2" charset="-79"/>
            </a:endParaRPr>
          </a:p>
          <a:p>
            <a:pPr algn="ctr" eaLnBrk="1" hangingPunct="1">
              <a:spcBef>
                <a:spcPct val="50000"/>
              </a:spcBef>
              <a:buFont typeface="Times New Roman" pitchFamily="18" charset="0"/>
              <a:buNone/>
            </a:pPr>
            <a:endParaRPr lang="en-US" altLang="zh-CN" sz="6000" b="1" dirty="0">
              <a:solidFill>
                <a:srgbClr val="FD0909"/>
              </a:solidFill>
              <a:latin typeface="Levenim MT" pitchFamily="2" charset="-79"/>
              <a:ea typeface="GungsuhChe" pitchFamily="49" charset="-127"/>
              <a:cs typeface="Levenim MT" pitchFamily="2" charset="-79"/>
            </a:endParaRPr>
          </a:p>
        </p:txBody>
      </p:sp>
      <p:sp>
        <p:nvSpPr>
          <p:cNvPr id="4100" name="TextBox 7"/>
          <p:cNvSpPr txBox="1">
            <a:spLocks noChangeArrowheads="1"/>
          </p:cNvSpPr>
          <p:nvPr/>
        </p:nvSpPr>
        <p:spPr bwMode="auto">
          <a:xfrm>
            <a:off x="2454955" y="4874388"/>
            <a:ext cx="8185335" cy="584775"/>
          </a:xfrm>
          <a:prstGeom prst="rect">
            <a:avLst/>
          </a:prstGeom>
          <a:noFill/>
          <a:ln w="9525">
            <a:noFill/>
            <a:miter lim="800000"/>
            <a:headEnd/>
            <a:tailEnd/>
          </a:ln>
        </p:spPr>
        <p:txBody>
          <a:bodyPr wrap="square">
            <a:spAutoFit/>
          </a:bodyPr>
          <a:lstStyle/>
          <a:p>
            <a:pPr algn="ctr" eaLnBrk="1" hangingPunct="1">
              <a:buFont typeface="Times New Roman" pitchFamily="18" charset="0"/>
              <a:buNone/>
            </a:pPr>
            <a:r>
              <a:rPr lang="zh-CN" altLang="en-US" sz="3200" b="1" dirty="0"/>
              <a:t>辽宁省 抚顺一中    姚成飞</a:t>
            </a:r>
          </a:p>
        </p:txBody>
      </p:sp>
      <p:sp>
        <p:nvSpPr>
          <p:cNvPr id="4101" name="Text Box 4"/>
          <p:cNvSpPr txBox="1">
            <a:spLocks noChangeArrowheads="1"/>
          </p:cNvSpPr>
          <p:nvPr/>
        </p:nvSpPr>
        <p:spPr bwMode="auto">
          <a:xfrm>
            <a:off x="3973513" y="2130425"/>
            <a:ext cx="6172200" cy="495300"/>
          </a:xfrm>
          <a:prstGeom prst="rect">
            <a:avLst/>
          </a:prstGeom>
          <a:noFill/>
          <a:ln w="9525">
            <a:noFill/>
            <a:miter lim="800000"/>
            <a:headEnd/>
            <a:tailEnd/>
          </a:ln>
        </p:spPr>
        <p:txBody>
          <a:bodyPr/>
          <a:lstStyle/>
          <a:p>
            <a:pPr marL="342900" indent="-342900" eaLnBrk="1" hangingPunct="1">
              <a:lnSpc>
                <a:spcPct val="90000"/>
              </a:lnSpc>
            </a:pPr>
            <a:r>
              <a:rPr lang="zh-CN" altLang="en-US" sz="2800" b="1" dirty="0">
                <a:latin typeface="Arial" charset="0"/>
              </a:rPr>
              <a:t>201</a:t>
            </a:r>
            <a:r>
              <a:rPr lang="en-US" altLang="zh-CN" sz="2800" b="1" dirty="0">
                <a:latin typeface="Arial" charset="0"/>
              </a:rPr>
              <a:t>9-2020</a:t>
            </a:r>
            <a:r>
              <a:rPr lang="zh-CN" altLang="en-US" sz="2800" b="1" dirty="0">
                <a:latin typeface="Arial" charset="0"/>
              </a:rPr>
              <a:t>学年度第</a:t>
            </a:r>
            <a:r>
              <a:rPr lang="en-US" altLang="zh-CN" sz="2800" b="1" dirty="0">
                <a:latin typeface="Arial" charset="0"/>
              </a:rPr>
              <a:t>34</a:t>
            </a:r>
            <a:r>
              <a:rPr lang="zh-CN" altLang="en-US" sz="2800" b="1" dirty="0">
                <a:latin typeface="Arial" charset="0"/>
              </a:rPr>
              <a:t>期总第</a:t>
            </a:r>
            <a:r>
              <a:rPr lang="en-US" altLang="zh-CN" sz="2800" b="1" dirty="0">
                <a:latin typeface="Arial" charset="0"/>
              </a:rPr>
              <a:t>788</a:t>
            </a:r>
            <a:r>
              <a:rPr lang="zh-CN" altLang="en-US" sz="2800" b="1" dirty="0">
                <a:latin typeface="Arial" charset="0"/>
              </a:rPr>
              <a:t>期</a:t>
            </a:r>
          </a:p>
        </p:txBody>
      </p:sp>
      <p:pic>
        <p:nvPicPr>
          <p:cNvPr id="8" name="Picture 7" descr="685 B1-B8"/>
          <p:cNvPicPr>
            <a:picLocks noChangeAspect="1"/>
          </p:cNvPicPr>
          <p:nvPr/>
        </p:nvPicPr>
        <p:blipFill>
          <a:blip r:embed="rId3"/>
          <a:srcRect/>
          <a:stretch>
            <a:fillRect/>
          </a:stretch>
        </p:blipFill>
        <p:spPr bwMode="auto">
          <a:xfrm>
            <a:off x="3586347" y="381989"/>
            <a:ext cx="8003969" cy="133399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981200" y="0"/>
            <a:ext cx="3407984" cy="646331"/>
          </a:xfrm>
          <a:prstGeom prst="rect">
            <a:avLst/>
          </a:prstGeom>
          <a:noFill/>
          <a:ln w="9525">
            <a:noFill/>
            <a:miter lim="800000"/>
            <a:headEnd/>
            <a:tailEnd/>
          </a:ln>
        </p:spPr>
        <p:txBody>
          <a:bodyPr wrap="none">
            <a:spAutoFit/>
          </a:bodyPr>
          <a:lstStyle/>
          <a:p>
            <a:pPr eaLnBrk="1" hangingPunct="1"/>
            <a:r>
              <a:rPr lang="en-US" altLang="zh-CN" sz="3600" b="1" dirty="0">
                <a:solidFill>
                  <a:srgbClr val="FFFFFF"/>
                </a:solidFill>
                <a:latin typeface="Arial" charset="0"/>
              </a:rPr>
              <a:t>Word learning </a:t>
            </a:r>
          </a:p>
        </p:txBody>
      </p:sp>
      <p:sp>
        <p:nvSpPr>
          <p:cNvPr id="5" name="TextBox 4"/>
          <p:cNvSpPr txBox="1"/>
          <p:nvPr/>
        </p:nvSpPr>
        <p:spPr>
          <a:xfrm>
            <a:off x="4347714" y="1322614"/>
            <a:ext cx="7435970" cy="1569660"/>
          </a:xfrm>
          <a:prstGeom prst="rect">
            <a:avLst/>
          </a:prstGeom>
          <a:noFill/>
        </p:spPr>
        <p:txBody>
          <a:bodyPr wrap="square" rtlCol="0">
            <a:spAutoFit/>
          </a:bodyPr>
          <a:lstStyle/>
          <a:p>
            <a:endParaRPr lang="en-US" altLang="zh-CN" sz="3200" dirty="0"/>
          </a:p>
          <a:p>
            <a:endParaRPr lang="en-US" altLang="zh-CN" sz="3200" dirty="0"/>
          </a:p>
          <a:p>
            <a:endParaRPr lang="zh-CN" altLang="en-US" sz="3200" dirty="0"/>
          </a:p>
        </p:txBody>
      </p:sp>
      <p:pic>
        <p:nvPicPr>
          <p:cNvPr id="8" name="图片 46"/>
          <p:cNvPicPr>
            <a:picLocks noChangeAspect="1"/>
          </p:cNvPicPr>
          <p:nvPr/>
        </p:nvPicPr>
        <p:blipFill>
          <a:blip r:embed="rId2" cstate="print"/>
          <a:srcRect l="11806" b="18015"/>
          <a:stretch>
            <a:fillRect/>
          </a:stretch>
        </p:blipFill>
        <p:spPr bwMode="auto">
          <a:xfrm>
            <a:off x="10036175" y="4794250"/>
            <a:ext cx="2278063" cy="2138363"/>
          </a:xfrm>
          <a:prstGeom prst="rect">
            <a:avLst/>
          </a:prstGeom>
          <a:noFill/>
          <a:ln w="9525">
            <a:noFill/>
            <a:miter lim="800000"/>
            <a:headEnd/>
            <a:tailEnd/>
          </a:ln>
        </p:spPr>
      </p:pic>
      <p:sp>
        <p:nvSpPr>
          <p:cNvPr id="9" name="矩形 8"/>
          <p:cNvSpPr/>
          <p:nvPr/>
        </p:nvSpPr>
        <p:spPr>
          <a:xfrm>
            <a:off x="353786" y="764153"/>
            <a:ext cx="11419114" cy="3416320"/>
          </a:xfrm>
          <a:prstGeom prst="rect">
            <a:avLst/>
          </a:prstGeom>
        </p:spPr>
        <p:txBody>
          <a:bodyPr wrap="square">
            <a:spAutoFit/>
          </a:bodyPr>
          <a:lstStyle/>
          <a:p>
            <a:r>
              <a:rPr lang="en-US" altLang="zh-CN" sz="3600" b="1" dirty="0">
                <a:solidFill>
                  <a:srgbClr val="FF0000"/>
                </a:solidFill>
              </a:rPr>
              <a:t>1.Co-author</a:t>
            </a:r>
          </a:p>
          <a:p>
            <a:r>
              <a:rPr lang="en-US" altLang="zh-CN" sz="3600" b="1" dirty="0"/>
              <a:t>co-</a:t>
            </a:r>
            <a:r>
              <a:rPr lang="en-US" altLang="zh-CN" sz="3600" dirty="0"/>
              <a:t>  </a:t>
            </a:r>
          </a:p>
          <a:p>
            <a:r>
              <a:rPr lang="en-US" altLang="zh-CN" sz="3600" dirty="0"/>
              <a:t>together; with:</a:t>
            </a:r>
            <a:br>
              <a:rPr lang="en-US" altLang="zh-CN" sz="3600" dirty="0"/>
            </a:br>
            <a:r>
              <a:rPr lang="en-US" altLang="zh-CN" sz="3600" i="1" dirty="0"/>
              <a:t>co-ownership</a:t>
            </a:r>
            <a:r>
              <a:rPr lang="en-US" altLang="zh-CN" sz="3600" dirty="0"/>
              <a:t/>
            </a:r>
            <a:br>
              <a:rPr lang="en-US" altLang="zh-CN" sz="3600" dirty="0"/>
            </a:br>
            <a:r>
              <a:rPr lang="en-US" altLang="zh-CN" sz="3600" i="1" dirty="0"/>
              <a:t>a co-writer/co-author</a:t>
            </a:r>
            <a:r>
              <a:rPr lang="en-US" altLang="zh-CN" sz="3600" dirty="0"/>
              <a:t/>
            </a:r>
            <a:br>
              <a:rPr lang="en-US" altLang="zh-CN" sz="3600" dirty="0"/>
            </a:br>
            <a:r>
              <a:rPr lang="en-US" altLang="zh-CN" sz="3600" i="1" dirty="0"/>
              <a:t>Appalling poverty and great wealth coexist in the city.</a:t>
            </a:r>
            <a:endParaRPr lang="en-US" altLang="zh-CN" sz="3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981200" y="0"/>
            <a:ext cx="3407984" cy="646331"/>
          </a:xfrm>
          <a:prstGeom prst="rect">
            <a:avLst/>
          </a:prstGeom>
          <a:noFill/>
          <a:ln w="9525">
            <a:noFill/>
            <a:miter lim="800000"/>
            <a:headEnd/>
            <a:tailEnd/>
          </a:ln>
        </p:spPr>
        <p:txBody>
          <a:bodyPr wrap="none">
            <a:spAutoFit/>
          </a:bodyPr>
          <a:lstStyle/>
          <a:p>
            <a:pPr eaLnBrk="1" hangingPunct="1"/>
            <a:r>
              <a:rPr lang="en-US" altLang="zh-CN" sz="3600" b="1" dirty="0">
                <a:solidFill>
                  <a:srgbClr val="FFFFFF"/>
                </a:solidFill>
                <a:latin typeface="Arial" charset="0"/>
              </a:rPr>
              <a:t>Word learning </a:t>
            </a:r>
          </a:p>
        </p:txBody>
      </p:sp>
      <p:sp>
        <p:nvSpPr>
          <p:cNvPr id="5" name="TextBox 4"/>
          <p:cNvSpPr txBox="1"/>
          <p:nvPr/>
        </p:nvSpPr>
        <p:spPr>
          <a:xfrm>
            <a:off x="4347714" y="1322614"/>
            <a:ext cx="7435970" cy="1569660"/>
          </a:xfrm>
          <a:prstGeom prst="rect">
            <a:avLst/>
          </a:prstGeom>
          <a:noFill/>
        </p:spPr>
        <p:txBody>
          <a:bodyPr wrap="square" rtlCol="0">
            <a:spAutoFit/>
          </a:bodyPr>
          <a:lstStyle/>
          <a:p>
            <a:endParaRPr lang="en-US" altLang="zh-CN" sz="3200" dirty="0"/>
          </a:p>
          <a:p>
            <a:endParaRPr lang="en-US" altLang="zh-CN" sz="3200" dirty="0"/>
          </a:p>
          <a:p>
            <a:endParaRPr lang="zh-CN" altLang="en-US" sz="3200" dirty="0"/>
          </a:p>
        </p:txBody>
      </p:sp>
      <p:pic>
        <p:nvPicPr>
          <p:cNvPr id="8" name="图片 46"/>
          <p:cNvPicPr>
            <a:picLocks noChangeAspect="1"/>
          </p:cNvPicPr>
          <p:nvPr/>
        </p:nvPicPr>
        <p:blipFill>
          <a:blip r:embed="rId2" cstate="print"/>
          <a:srcRect l="11806" b="18015"/>
          <a:stretch>
            <a:fillRect/>
          </a:stretch>
        </p:blipFill>
        <p:spPr bwMode="auto">
          <a:xfrm>
            <a:off x="10036175" y="4794250"/>
            <a:ext cx="2278063" cy="2138363"/>
          </a:xfrm>
          <a:prstGeom prst="rect">
            <a:avLst/>
          </a:prstGeom>
          <a:noFill/>
          <a:ln w="9525">
            <a:noFill/>
            <a:miter lim="800000"/>
            <a:headEnd/>
            <a:tailEnd/>
          </a:ln>
        </p:spPr>
      </p:pic>
      <p:sp>
        <p:nvSpPr>
          <p:cNvPr id="10" name="TextBox 9"/>
          <p:cNvSpPr txBox="1"/>
          <p:nvPr/>
        </p:nvSpPr>
        <p:spPr>
          <a:xfrm>
            <a:off x="506186" y="963386"/>
            <a:ext cx="10531928" cy="5016758"/>
          </a:xfrm>
          <a:prstGeom prst="rect">
            <a:avLst/>
          </a:prstGeom>
          <a:noFill/>
        </p:spPr>
        <p:txBody>
          <a:bodyPr wrap="square" rtlCol="0">
            <a:spAutoFit/>
          </a:bodyPr>
          <a:lstStyle/>
          <a:p>
            <a:r>
              <a:rPr lang="en-US" altLang="zh-CN" sz="3200" b="1" dirty="0">
                <a:solidFill>
                  <a:srgbClr val="FF0000"/>
                </a:solidFill>
              </a:rPr>
              <a:t>2.Overnight</a:t>
            </a:r>
          </a:p>
          <a:p>
            <a:r>
              <a:rPr lang="en-US" altLang="zh-CN" sz="3200" b="1" dirty="0"/>
              <a:t>over-</a:t>
            </a:r>
            <a:r>
              <a:rPr lang="en-US" altLang="zh-CN" sz="3200" dirty="0"/>
              <a:t>     prefix      across:</a:t>
            </a:r>
            <a:br>
              <a:rPr lang="en-US" altLang="zh-CN" sz="3200" dirty="0"/>
            </a:br>
            <a:r>
              <a:rPr lang="en-US" altLang="zh-CN" sz="3200" i="1" dirty="0"/>
              <a:t>Of course, the overland route is much slower than going by air.</a:t>
            </a:r>
          </a:p>
          <a:p>
            <a:endParaRPr lang="en-US" altLang="zh-CN" sz="3200" b="1" dirty="0"/>
          </a:p>
          <a:p>
            <a:r>
              <a:rPr lang="en-US" altLang="zh-CN" sz="3200" b="1" dirty="0"/>
              <a:t>over-</a:t>
            </a:r>
            <a:r>
              <a:rPr lang="en-US" altLang="zh-CN" sz="3200" dirty="0"/>
              <a:t>     more than:</a:t>
            </a:r>
            <a:br>
              <a:rPr lang="en-US" altLang="zh-CN" sz="3200" dirty="0"/>
            </a:br>
            <a:r>
              <a:rPr lang="en-US" altLang="zh-CN" sz="3200" i="1" dirty="0"/>
              <a:t>A club for over-50s</a:t>
            </a:r>
          </a:p>
          <a:p>
            <a:endParaRPr lang="en-US" altLang="zh-CN" sz="3200" b="1" dirty="0"/>
          </a:p>
          <a:p>
            <a:r>
              <a:rPr lang="en-US" altLang="zh-CN" sz="3200" b="1" dirty="0"/>
              <a:t>over-</a:t>
            </a:r>
            <a:r>
              <a:rPr lang="en-US" altLang="zh-CN" sz="3200" dirty="0"/>
              <a:t>    too much or more than usual:</a:t>
            </a:r>
            <a:br>
              <a:rPr lang="en-US" altLang="zh-CN" sz="3200" dirty="0"/>
            </a:br>
            <a:r>
              <a:rPr lang="en-US" altLang="zh-CN" sz="3200" i="1" dirty="0"/>
              <a:t>The children got rather over-excited </a:t>
            </a:r>
            <a:r>
              <a:rPr lang="en-US" altLang="zh-CN" sz="3200" dirty="0"/>
              <a:t>(too excited)</a:t>
            </a:r>
            <a:r>
              <a:rPr lang="en-US" altLang="zh-CN" sz="3200" i="1" dirty="0"/>
              <a:t>.</a:t>
            </a:r>
            <a:endParaRPr lang="en-US" altLang="zh-CN" sz="3200" dirty="0"/>
          </a:p>
          <a:p>
            <a:endParaRPr lang="zh-CN" altLang="en-US"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981200" y="0"/>
            <a:ext cx="3407984" cy="646331"/>
          </a:xfrm>
          <a:prstGeom prst="rect">
            <a:avLst/>
          </a:prstGeom>
          <a:noFill/>
          <a:ln w="9525">
            <a:noFill/>
            <a:miter lim="800000"/>
            <a:headEnd/>
            <a:tailEnd/>
          </a:ln>
        </p:spPr>
        <p:txBody>
          <a:bodyPr wrap="none">
            <a:spAutoFit/>
          </a:bodyPr>
          <a:lstStyle/>
          <a:p>
            <a:pPr eaLnBrk="1" hangingPunct="1"/>
            <a:r>
              <a:rPr lang="en-US" altLang="zh-CN" sz="3600" b="1" dirty="0">
                <a:solidFill>
                  <a:srgbClr val="FFFFFF"/>
                </a:solidFill>
                <a:latin typeface="Arial" charset="0"/>
              </a:rPr>
              <a:t>Word learning </a:t>
            </a:r>
          </a:p>
        </p:txBody>
      </p:sp>
      <p:sp>
        <p:nvSpPr>
          <p:cNvPr id="5" name="TextBox 4"/>
          <p:cNvSpPr txBox="1"/>
          <p:nvPr/>
        </p:nvSpPr>
        <p:spPr>
          <a:xfrm>
            <a:off x="4347714" y="1322614"/>
            <a:ext cx="7435970" cy="1569660"/>
          </a:xfrm>
          <a:prstGeom prst="rect">
            <a:avLst/>
          </a:prstGeom>
          <a:noFill/>
        </p:spPr>
        <p:txBody>
          <a:bodyPr wrap="square" rtlCol="0">
            <a:spAutoFit/>
          </a:bodyPr>
          <a:lstStyle/>
          <a:p>
            <a:endParaRPr lang="en-US" altLang="zh-CN" sz="3200" dirty="0"/>
          </a:p>
          <a:p>
            <a:endParaRPr lang="en-US" altLang="zh-CN" sz="3200" dirty="0"/>
          </a:p>
          <a:p>
            <a:endParaRPr lang="zh-CN" altLang="en-US" sz="3200" dirty="0"/>
          </a:p>
        </p:txBody>
      </p:sp>
      <p:sp>
        <p:nvSpPr>
          <p:cNvPr id="10" name="TextBox 9"/>
          <p:cNvSpPr txBox="1"/>
          <p:nvPr/>
        </p:nvSpPr>
        <p:spPr>
          <a:xfrm>
            <a:off x="277586" y="636814"/>
            <a:ext cx="11430000" cy="6001643"/>
          </a:xfrm>
          <a:prstGeom prst="rect">
            <a:avLst/>
          </a:prstGeom>
          <a:noFill/>
        </p:spPr>
        <p:txBody>
          <a:bodyPr wrap="square" rtlCol="0">
            <a:spAutoFit/>
          </a:bodyPr>
          <a:lstStyle/>
          <a:p>
            <a:r>
              <a:rPr lang="en-US" altLang="zh-CN" sz="3200" b="1" dirty="0">
                <a:solidFill>
                  <a:srgbClr val="FF0000"/>
                </a:solidFill>
              </a:rPr>
              <a:t>3.Outbreak</a:t>
            </a:r>
          </a:p>
          <a:p>
            <a:r>
              <a:rPr lang="en-US" altLang="zh-CN" sz="3200" b="1" dirty="0"/>
              <a:t>out-</a:t>
            </a:r>
            <a:r>
              <a:rPr lang="en-US" altLang="zh-CN" sz="3200" dirty="0"/>
              <a:t> </a:t>
            </a:r>
            <a:r>
              <a:rPr lang="en-US" altLang="zh-CN" sz="3200" baseline="30000" dirty="0"/>
              <a:t>1</a:t>
            </a:r>
            <a:r>
              <a:rPr lang="en-US" altLang="zh-CN" sz="3200" dirty="0"/>
              <a:t>  </a:t>
            </a:r>
            <a:br>
              <a:rPr lang="en-US" altLang="zh-CN" sz="3200" dirty="0"/>
            </a:br>
            <a:r>
              <a:rPr lang="en-US" altLang="zh-CN" sz="3200" dirty="0"/>
              <a:t>used to add the meaning 'not central' to nouns and adjectives:</a:t>
            </a:r>
            <a:br>
              <a:rPr lang="en-US" altLang="zh-CN" sz="3200" dirty="0"/>
            </a:br>
            <a:r>
              <a:rPr lang="en-US" altLang="zh-CN" sz="3200" i="1" dirty="0"/>
              <a:t>the outskirts of town </a:t>
            </a:r>
            <a:r>
              <a:rPr lang="en-US" altLang="zh-CN" sz="3200" dirty="0"/>
              <a:t>(the areas that form the edge of the town) </a:t>
            </a:r>
          </a:p>
          <a:p>
            <a:r>
              <a:rPr lang="en-US" altLang="zh-CN" sz="3200" b="1" dirty="0"/>
              <a:t>out-</a:t>
            </a:r>
            <a:r>
              <a:rPr lang="en-US" altLang="zh-CN" sz="3200" dirty="0"/>
              <a:t> </a:t>
            </a:r>
            <a:r>
              <a:rPr lang="en-US" altLang="zh-CN" sz="3200" baseline="30000" dirty="0"/>
              <a:t>2</a:t>
            </a:r>
            <a:r>
              <a:rPr lang="en-US" altLang="zh-CN" sz="3200" dirty="0"/>
              <a:t>  </a:t>
            </a:r>
            <a:br>
              <a:rPr lang="en-US" altLang="zh-CN" sz="3200" dirty="0"/>
            </a:br>
            <a:r>
              <a:rPr lang="en-US" altLang="zh-CN" sz="3200" dirty="0"/>
              <a:t>add the meaning of 'going beyond' or 'being better than' to verbs:</a:t>
            </a:r>
            <a:br>
              <a:rPr lang="en-US" altLang="zh-CN" sz="3200" dirty="0"/>
            </a:br>
            <a:r>
              <a:rPr lang="en-US" altLang="zh-CN" sz="3200" i="1" dirty="0"/>
              <a:t>She doesn't drink or smoke and I'm sure she'll outlive </a:t>
            </a:r>
            <a:r>
              <a:rPr lang="en-US" altLang="zh-CN" sz="3200" dirty="0"/>
              <a:t>(live longer than)</a:t>
            </a:r>
            <a:r>
              <a:rPr lang="en-US" altLang="zh-CN" sz="3200" i="1" dirty="0"/>
              <a:t> us all.</a:t>
            </a:r>
            <a:endParaRPr lang="en-US" altLang="zh-CN" sz="3200" dirty="0"/>
          </a:p>
          <a:p>
            <a:r>
              <a:rPr lang="en-US" altLang="zh-CN" sz="3200" b="1" dirty="0"/>
              <a:t>out-</a:t>
            </a:r>
            <a:r>
              <a:rPr lang="en-US" altLang="zh-CN" sz="3200" dirty="0"/>
              <a:t> </a:t>
            </a:r>
            <a:r>
              <a:rPr lang="en-US" altLang="zh-CN" sz="3200" baseline="30000" dirty="0"/>
              <a:t>3</a:t>
            </a:r>
            <a:r>
              <a:rPr lang="en-US" altLang="zh-CN" sz="3200" dirty="0"/>
              <a:t>  </a:t>
            </a:r>
            <a:br>
              <a:rPr lang="en-US" altLang="zh-CN" sz="3200" dirty="0"/>
            </a:br>
            <a:r>
              <a:rPr lang="en-US" altLang="zh-CN" sz="3200" dirty="0"/>
              <a:t>add the meaning 'out of' or 'away from' to nouns and adjectives:</a:t>
            </a:r>
            <a:br>
              <a:rPr lang="en-US" altLang="zh-CN" sz="3200" dirty="0"/>
            </a:br>
            <a:r>
              <a:rPr lang="en-US" altLang="zh-CN" sz="3200" i="1" dirty="0"/>
              <a:t>She turned away from their outstretched hands </a:t>
            </a:r>
            <a:r>
              <a:rPr lang="en-US" altLang="zh-CN" sz="3200" dirty="0"/>
              <a:t>(hands held out)</a:t>
            </a:r>
            <a:r>
              <a:rPr lang="en-US" altLang="zh-CN" sz="3200" i="1" dirty="0"/>
              <a:t>.</a:t>
            </a:r>
            <a:endParaRPr lang="en-US" altLang="zh-CN" sz="3200" dirty="0"/>
          </a:p>
          <a:p>
            <a:endParaRPr lang="zh-CN" altLang="en-U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981200" y="0"/>
            <a:ext cx="4519186" cy="646331"/>
          </a:xfrm>
          <a:prstGeom prst="rect">
            <a:avLst/>
          </a:prstGeom>
          <a:noFill/>
          <a:ln w="9525">
            <a:noFill/>
            <a:miter lim="800000"/>
            <a:headEnd/>
            <a:tailEnd/>
          </a:ln>
        </p:spPr>
        <p:txBody>
          <a:bodyPr wrap="none">
            <a:spAutoFit/>
          </a:bodyPr>
          <a:lstStyle/>
          <a:p>
            <a:pPr eaLnBrk="1" hangingPunct="1"/>
            <a:r>
              <a:rPr lang="en-US" altLang="zh-CN" sz="3600" b="1" dirty="0">
                <a:solidFill>
                  <a:srgbClr val="FFFFFF"/>
                </a:solidFill>
                <a:latin typeface="Arial" charset="0"/>
              </a:rPr>
              <a:t>Collect key phrases</a:t>
            </a:r>
          </a:p>
        </p:txBody>
      </p:sp>
      <p:sp>
        <p:nvSpPr>
          <p:cNvPr id="4" name="TextBox 3"/>
          <p:cNvSpPr txBox="1"/>
          <p:nvPr/>
        </p:nvSpPr>
        <p:spPr>
          <a:xfrm>
            <a:off x="310243" y="1338943"/>
            <a:ext cx="3265714" cy="5078313"/>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altLang="zh-CN" sz="3600" dirty="0"/>
              <a:t>1.Suffer from  </a:t>
            </a:r>
          </a:p>
          <a:p>
            <a:endParaRPr lang="en-US" altLang="zh-CN" sz="3600" dirty="0"/>
          </a:p>
          <a:p>
            <a:r>
              <a:rPr lang="en-US" altLang="zh-CN" sz="3600" dirty="0"/>
              <a:t>2.recover from  </a:t>
            </a:r>
            <a:br>
              <a:rPr lang="en-US" altLang="zh-CN" sz="3600" dirty="0"/>
            </a:br>
            <a:endParaRPr lang="en-US" altLang="zh-CN" sz="3600" dirty="0"/>
          </a:p>
          <a:p>
            <a:r>
              <a:rPr lang="en-US" altLang="zh-CN" sz="3600" dirty="0"/>
              <a:t>3.date back  to</a:t>
            </a:r>
          </a:p>
          <a:p>
            <a:endParaRPr lang="en-US" altLang="zh-CN" sz="3600" dirty="0"/>
          </a:p>
          <a:p>
            <a:r>
              <a:rPr lang="en-US" altLang="zh-CN" sz="3600" dirty="0"/>
              <a:t>4.result from</a:t>
            </a:r>
          </a:p>
          <a:p>
            <a:endParaRPr lang="en-US" altLang="zh-CN" sz="3600" dirty="0"/>
          </a:p>
          <a:p>
            <a:r>
              <a:rPr lang="en-US" altLang="zh-CN" sz="3600" dirty="0"/>
              <a:t>5.hold on to</a:t>
            </a:r>
            <a:endParaRPr lang="zh-CN" altLang="en-US" sz="3600" dirty="0"/>
          </a:p>
        </p:txBody>
      </p:sp>
      <p:pic>
        <p:nvPicPr>
          <p:cNvPr id="11266" name="Picture 2" descr="https://timgsa.baidu.com/timg?image&amp;quality=80&amp;size=b9999_10000&amp;sec=1586429255399&amp;di=873881eb13a3c18753721b5d39d647da&amp;imgtype=0&amp;src=http%3A%2F%2Fp1.ssl.cdn.btime.com%2Ft01e7f1b02e3391b9cb.png%3Fsize%3D498x307"/>
          <p:cNvPicPr>
            <a:picLocks noChangeAspect="1" noChangeArrowheads="1"/>
          </p:cNvPicPr>
          <p:nvPr/>
        </p:nvPicPr>
        <p:blipFill>
          <a:blip r:embed="rId2" cstate="print"/>
          <a:srcRect/>
          <a:stretch>
            <a:fillRect/>
          </a:stretch>
        </p:blipFill>
        <p:spPr bwMode="auto">
          <a:xfrm>
            <a:off x="3996031" y="1306287"/>
            <a:ext cx="7866749" cy="5110842"/>
          </a:xfrm>
          <a:prstGeom prst="rect">
            <a:avLst/>
          </a:prstGeom>
          <a:noFill/>
        </p:spPr>
      </p:pic>
      <p:sp>
        <p:nvSpPr>
          <p:cNvPr id="5" name="TextBox 4"/>
          <p:cNvSpPr txBox="1"/>
          <p:nvPr/>
        </p:nvSpPr>
        <p:spPr>
          <a:xfrm>
            <a:off x="4506685" y="1551215"/>
            <a:ext cx="7127977" cy="584775"/>
          </a:xfrm>
          <a:prstGeom prst="rect">
            <a:avLst/>
          </a:prstGeom>
          <a:noFill/>
        </p:spPr>
        <p:txBody>
          <a:bodyPr wrap="none" rtlCol="0">
            <a:spAutoFit/>
          </a:bodyPr>
          <a:lstStyle/>
          <a:p>
            <a:r>
              <a:rPr lang="en-US" altLang="zh-CN" sz="3200" b="1" dirty="0">
                <a:solidFill>
                  <a:srgbClr val="FF3300"/>
                </a:solidFill>
              </a:rPr>
              <a:t>The earth is getting warmer and warmer.</a:t>
            </a:r>
            <a:endParaRPr lang="zh-CN" altLang="en-US" sz="3200" b="1" dirty="0">
              <a:solidFill>
                <a:srgbClr val="FF33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981200" y="0"/>
            <a:ext cx="4519186" cy="646331"/>
          </a:xfrm>
          <a:prstGeom prst="rect">
            <a:avLst/>
          </a:prstGeom>
          <a:noFill/>
          <a:ln w="9525">
            <a:noFill/>
            <a:miter lim="800000"/>
            <a:headEnd/>
            <a:tailEnd/>
          </a:ln>
        </p:spPr>
        <p:txBody>
          <a:bodyPr wrap="none">
            <a:spAutoFit/>
          </a:bodyPr>
          <a:lstStyle/>
          <a:p>
            <a:pPr eaLnBrk="1" hangingPunct="1"/>
            <a:r>
              <a:rPr lang="en-US" altLang="zh-CN" sz="3600" b="1" dirty="0">
                <a:solidFill>
                  <a:srgbClr val="FFFFFF"/>
                </a:solidFill>
                <a:latin typeface="Arial" charset="0"/>
              </a:rPr>
              <a:t>Collect key phrases</a:t>
            </a:r>
          </a:p>
        </p:txBody>
      </p:sp>
      <p:sp>
        <p:nvSpPr>
          <p:cNvPr id="5" name="TextBox 4"/>
          <p:cNvSpPr txBox="1"/>
          <p:nvPr/>
        </p:nvSpPr>
        <p:spPr>
          <a:xfrm>
            <a:off x="195943" y="1404257"/>
            <a:ext cx="11723914" cy="2062103"/>
          </a:xfrm>
          <a:prstGeom prst="rect">
            <a:avLst/>
          </a:prstGeom>
          <a:noFill/>
        </p:spPr>
        <p:txBody>
          <a:bodyPr wrap="square" rtlCol="0">
            <a:spAutoFit/>
          </a:bodyPr>
          <a:lstStyle/>
          <a:p>
            <a:pPr algn="just"/>
            <a:r>
              <a:rPr lang="en-US" altLang="zh-CN" sz="3200" dirty="0"/>
              <a:t>      While the human world is </a:t>
            </a:r>
            <a:r>
              <a:rPr lang="en-US" altLang="zh-CN" sz="3200" dirty="0">
                <a:solidFill>
                  <a:srgbClr val="FF0000"/>
                </a:solidFill>
              </a:rPr>
              <a:t>suffering from </a:t>
            </a:r>
            <a:r>
              <a:rPr lang="en-US" altLang="zh-CN" sz="3200" dirty="0"/>
              <a:t>the novel coronavirus outbreak, our planet is showing certain signs of </a:t>
            </a:r>
            <a:r>
              <a:rPr lang="en-US" altLang="zh-CN" sz="3200" dirty="0">
                <a:solidFill>
                  <a:srgbClr val="FF0000"/>
                </a:solidFill>
              </a:rPr>
              <a:t>“recovery” from </a:t>
            </a:r>
            <a:r>
              <a:rPr lang="en-US" altLang="zh-CN" sz="3200" dirty="0"/>
              <a:t>the damage caused by human activity. </a:t>
            </a:r>
            <a:endParaRPr lang="zh-CN" altLang="zh-CN" sz="3200" dirty="0"/>
          </a:p>
          <a:p>
            <a:endParaRPr lang="zh-CN" altLang="en-US" sz="3200" dirty="0"/>
          </a:p>
        </p:txBody>
      </p:sp>
      <p:sp>
        <p:nvSpPr>
          <p:cNvPr id="8" name="矩形标注 7"/>
          <p:cNvSpPr/>
          <p:nvPr/>
        </p:nvSpPr>
        <p:spPr>
          <a:xfrm>
            <a:off x="244929" y="3347357"/>
            <a:ext cx="4033157" cy="1436914"/>
          </a:xfrm>
          <a:prstGeom prst="wedgeRectCallout">
            <a:avLst>
              <a:gd name="adj1" fmla="val 105374"/>
              <a:gd name="adj2" fmla="val -1557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r>
              <a:rPr lang="en-US" altLang="zh-CN" sz="3200" dirty="0">
                <a:solidFill>
                  <a:schemeClr val="accent4">
                    <a:lumMod val="95000"/>
                    <a:lumOff val="5000"/>
                  </a:schemeClr>
                </a:solidFill>
              </a:rPr>
              <a:t>to experience physical or mental pain</a:t>
            </a:r>
            <a:endParaRPr lang="zh-CN" altLang="en-US" sz="3200" dirty="0">
              <a:solidFill>
                <a:schemeClr val="accent4">
                  <a:lumMod val="95000"/>
                  <a:lumOff val="5000"/>
                </a:schemeClr>
              </a:solidFill>
            </a:endParaRPr>
          </a:p>
        </p:txBody>
      </p:sp>
      <p:sp>
        <p:nvSpPr>
          <p:cNvPr id="9" name="圆角矩形标注 8"/>
          <p:cNvSpPr/>
          <p:nvPr/>
        </p:nvSpPr>
        <p:spPr>
          <a:xfrm>
            <a:off x="4983890" y="4901707"/>
            <a:ext cx="5029201" cy="1485900"/>
          </a:xfrm>
          <a:prstGeom prst="wedgeRoundRectCallout">
            <a:avLst>
              <a:gd name="adj1" fmla="val 44017"/>
              <a:gd name="adj2" fmla="val -2151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accent4">
                    <a:lumMod val="95000"/>
                    <a:lumOff val="5000"/>
                  </a:schemeClr>
                </a:solidFill>
              </a:rPr>
              <a:t> to get back something lost, especially health, ability, possessions, etc.</a:t>
            </a:r>
            <a:endParaRPr lang="zh-CN" altLang="en-US" sz="3200" dirty="0">
              <a:solidFill>
                <a:schemeClr val="accent4">
                  <a:lumMod val="95000"/>
                  <a:lumOff val="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981200" y="0"/>
            <a:ext cx="4519186" cy="646331"/>
          </a:xfrm>
          <a:prstGeom prst="rect">
            <a:avLst/>
          </a:prstGeom>
          <a:noFill/>
          <a:ln w="9525">
            <a:noFill/>
            <a:miter lim="800000"/>
            <a:headEnd/>
            <a:tailEnd/>
          </a:ln>
        </p:spPr>
        <p:txBody>
          <a:bodyPr wrap="none">
            <a:spAutoFit/>
          </a:bodyPr>
          <a:lstStyle/>
          <a:p>
            <a:pPr eaLnBrk="1" hangingPunct="1"/>
            <a:r>
              <a:rPr lang="en-US" altLang="zh-CN" sz="3600" b="1" dirty="0">
                <a:solidFill>
                  <a:srgbClr val="FFFFFF"/>
                </a:solidFill>
                <a:latin typeface="Arial" charset="0"/>
              </a:rPr>
              <a:t>Collect key phrases</a:t>
            </a:r>
          </a:p>
        </p:txBody>
      </p:sp>
      <p:sp>
        <p:nvSpPr>
          <p:cNvPr id="5" name="TextBox 4"/>
          <p:cNvSpPr txBox="1"/>
          <p:nvPr/>
        </p:nvSpPr>
        <p:spPr>
          <a:xfrm>
            <a:off x="195943" y="1404257"/>
            <a:ext cx="11723914" cy="3539430"/>
          </a:xfrm>
          <a:prstGeom prst="rect">
            <a:avLst/>
          </a:prstGeom>
          <a:noFill/>
        </p:spPr>
        <p:txBody>
          <a:bodyPr wrap="square" rtlCol="0">
            <a:spAutoFit/>
          </a:bodyPr>
          <a:lstStyle/>
          <a:p>
            <a:pPr algn="just"/>
            <a:r>
              <a:rPr lang="en-US" altLang="zh-CN" sz="3200" dirty="0"/>
              <a:t>A team of scientists drilled (</a:t>
            </a:r>
            <a:r>
              <a:rPr lang="zh-CN" altLang="zh-CN" sz="3200" dirty="0"/>
              <a:t>钻</a:t>
            </a:r>
            <a:r>
              <a:rPr lang="en-US" altLang="zh-CN" sz="3200" dirty="0"/>
              <a:t>) a hole into the seafloor in west Antarctica and extracted (</a:t>
            </a:r>
            <a:r>
              <a:rPr lang="zh-CN" altLang="zh-CN" sz="3200" dirty="0"/>
              <a:t>提取</a:t>
            </a:r>
            <a:r>
              <a:rPr lang="en-US" altLang="zh-CN" sz="3200" dirty="0"/>
              <a:t>) material from underground, in which they found traces of roots, spores and pollen – typical products of a rainforest – that </a:t>
            </a:r>
            <a:r>
              <a:rPr lang="en-US" altLang="zh-CN" sz="3200" dirty="0">
                <a:solidFill>
                  <a:srgbClr val="FF0000"/>
                </a:solidFill>
              </a:rPr>
              <a:t>dated back </a:t>
            </a:r>
            <a:r>
              <a:rPr lang="en-US" altLang="zh-CN" sz="3200" dirty="0"/>
              <a:t>90 million years ago. In other words, Antarctica was very likely a rainforest back when the dinosaurs walked on Earth.</a:t>
            </a:r>
            <a:endParaRPr lang="zh-CN" altLang="zh-CN" sz="3200" dirty="0"/>
          </a:p>
          <a:p>
            <a:endParaRPr lang="zh-CN" altLang="en-US" sz="3200" dirty="0"/>
          </a:p>
        </p:txBody>
      </p:sp>
      <p:sp>
        <p:nvSpPr>
          <p:cNvPr id="6" name="椭圆形标注 5"/>
          <p:cNvSpPr/>
          <p:nvPr/>
        </p:nvSpPr>
        <p:spPr>
          <a:xfrm>
            <a:off x="-1" y="4572000"/>
            <a:ext cx="4882243" cy="1796143"/>
          </a:xfrm>
          <a:prstGeom prst="wedgeEllipseCallout">
            <a:avLst>
              <a:gd name="adj1" fmla="val 29365"/>
              <a:gd name="adj2" fmla="val -1221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dirty="0">
                <a:solidFill>
                  <a:srgbClr val="FF0000"/>
                </a:solidFill>
              </a:rPr>
              <a:t>To have lasted since the date of building or origin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981200" y="0"/>
            <a:ext cx="4519186" cy="646331"/>
          </a:xfrm>
          <a:prstGeom prst="rect">
            <a:avLst/>
          </a:prstGeom>
          <a:noFill/>
          <a:ln w="9525">
            <a:noFill/>
            <a:miter lim="800000"/>
            <a:headEnd/>
            <a:tailEnd/>
          </a:ln>
        </p:spPr>
        <p:txBody>
          <a:bodyPr wrap="none">
            <a:spAutoFit/>
          </a:bodyPr>
          <a:lstStyle/>
          <a:p>
            <a:pPr eaLnBrk="1" hangingPunct="1"/>
            <a:r>
              <a:rPr lang="en-US" altLang="zh-CN" sz="3600" b="1" dirty="0">
                <a:solidFill>
                  <a:srgbClr val="FFFFFF"/>
                </a:solidFill>
                <a:latin typeface="Arial" charset="0"/>
              </a:rPr>
              <a:t>Collect key phrases</a:t>
            </a:r>
          </a:p>
        </p:txBody>
      </p:sp>
      <p:sp>
        <p:nvSpPr>
          <p:cNvPr id="5" name="TextBox 4"/>
          <p:cNvSpPr txBox="1"/>
          <p:nvPr/>
        </p:nvSpPr>
        <p:spPr>
          <a:xfrm>
            <a:off x="195943" y="1404257"/>
            <a:ext cx="11723914" cy="1569660"/>
          </a:xfrm>
          <a:prstGeom prst="rect">
            <a:avLst/>
          </a:prstGeom>
          <a:noFill/>
        </p:spPr>
        <p:txBody>
          <a:bodyPr wrap="square" rtlCol="0">
            <a:spAutoFit/>
          </a:bodyPr>
          <a:lstStyle/>
          <a:p>
            <a:pPr algn="just"/>
            <a:r>
              <a:rPr lang="en-US" altLang="zh-CN" sz="3200" dirty="0"/>
              <a:t>Now, during the coronavirus lockdown, we’ve seen the changes </a:t>
            </a:r>
            <a:r>
              <a:rPr lang="en-US" altLang="zh-CN" sz="3200" dirty="0">
                <a:solidFill>
                  <a:srgbClr val="FF0000"/>
                </a:solidFill>
              </a:rPr>
              <a:t>resulting from </a:t>
            </a:r>
            <a:r>
              <a:rPr lang="en-US" altLang="zh-CN" sz="3200" dirty="0"/>
              <a:t>less human activity. Hopefully, we’ll </a:t>
            </a:r>
            <a:r>
              <a:rPr lang="en-US" altLang="zh-CN" sz="3200" dirty="0">
                <a:solidFill>
                  <a:srgbClr val="FF0000"/>
                </a:solidFill>
              </a:rPr>
              <a:t>hold on to </a:t>
            </a:r>
            <a:r>
              <a:rPr lang="en-US" altLang="zh-CN" sz="3200" dirty="0"/>
              <a:t>those changes – not for Antarctica or the planet, but for ourselves. </a:t>
            </a:r>
            <a:endParaRPr lang="zh-CN" altLang="en-US" sz="3200" dirty="0"/>
          </a:p>
        </p:txBody>
      </p:sp>
      <p:sp>
        <p:nvSpPr>
          <p:cNvPr id="4" name="圆角矩形标注 3"/>
          <p:cNvSpPr/>
          <p:nvPr/>
        </p:nvSpPr>
        <p:spPr>
          <a:xfrm>
            <a:off x="587827" y="4049485"/>
            <a:ext cx="4065815" cy="2286001"/>
          </a:xfrm>
          <a:prstGeom prst="wedgeRoundRectCallout">
            <a:avLst>
              <a:gd name="adj1" fmla="val -14557"/>
              <a:gd name="adj2" fmla="val -1210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002060"/>
                </a:solidFill>
              </a:rPr>
              <a:t>To be the result of; happen because of</a:t>
            </a:r>
            <a:endParaRPr lang="zh-CN" altLang="en-US" sz="3200" dirty="0">
              <a:solidFill>
                <a:srgbClr val="002060"/>
              </a:solidFill>
            </a:endParaRPr>
          </a:p>
        </p:txBody>
      </p:sp>
      <p:sp>
        <p:nvSpPr>
          <p:cNvPr id="6" name="椭圆形标注 5"/>
          <p:cNvSpPr/>
          <p:nvPr/>
        </p:nvSpPr>
        <p:spPr>
          <a:xfrm>
            <a:off x="7037614" y="3788229"/>
            <a:ext cx="3853543" cy="2383971"/>
          </a:xfrm>
          <a:prstGeom prst="wedgeEllipseCallout">
            <a:avLst>
              <a:gd name="adj1" fmla="val 19724"/>
              <a:gd name="adj2" fmla="val -1114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002060"/>
                </a:solidFill>
              </a:rPr>
              <a:t>To keep</a:t>
            </a:r>
            <a:endParaRPr lang="zh-CN" altLang="en-US" sz="3200" dirty="0">
              <a:solidFill>
                <a:srgbClr val="00206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981200" y="0"/>
            <a:ext cx="5468164" cy="646331"/>
          </a:xfrm>
          <a:prstGeom prst="rect">
            <a:avLst/>
          </a:prstGeom>
          <a:noFill/>
          <a:ln w="9525">
            <a:noFill/>
            <a:miter lim="800000"/>
            <a:headEnd/>
            <a:tailEnd/>
          </a:ln>
        </p:spPr>
        <p:txBody>
          <a:bodyPr wrap="none">
            <a:spAutoFit/>
          </a:bodyPr>
          <a:lstStyle/>
          <a:p>
            <a:pPr eaLnBrk="1" hangingPunct="1"/>
            <a:r>
              <a:rPr lang="en-US" altLang="zh-CN" sz="3600" b="1" dirty="0">
                <a:solidFill>
                  <a:srgbClr val="FFFFFF"/>
                </a:solidFill>
                <a:latin typeface="Arial" charset="0"/>
              </a:rPr>
              <a:t>Challenge the sentence </a:t>
            </a:r>
          </a:p>
        </p:txBody>
      </p:sp>
      <p:sp>
        <p:nvSpPr>
          <p:cNvPr id="4" name="TextBox 3"/>
          <p:cNvSpPr txBox="1"/>
          <p:nvPr/>
        </p:nvSpPr>
        <p:spPr>
          <a:xfrm>
            <a:off x="310243" y="1257299"/>
            <a:ext cx="11628715" cy="4308872"/>
          </a:xfrm>
          <a:prstGeom prst="rect">
            <a:avLst/>
          </a:prstGeom>
          <a:noFill/>
        </p:spPr>
        <p:txBody>
          <a:bodyPr wrap="square" rtlCol="0">
            <a:spAutoFit/>
          </a:bodyPr>
          <a:lstStyle/>
          <a:p>
            <a:pPr algn="just">
              <a:lnSpc>
                <a:spcPct val="200000"/>
              </a:lnSpc>
            </a:pPr>
            <a:r>
              <a:rPr lang="en-US" altLang="zh-CN" sz="3200" dirty="0"/>
              <a:t>        </a:t>
            </a:r>
            <a:r>
              <a:rPr lang="en-US" altLang="zh-CN" sz="3200" b="1" dirty="0">
                <a:solidFill>
                  <a:srgbClr val="FF0000"/>
                </a:solidFill>
              </a:rPr>
              <a:t>①</a:t>
            </a:r>
            <a:r>
              <a:rPr lang="en-US" altLang="zh-CN" sz="3200" u="sng" dirty="0"/>
              <a:t>A team of scientists </a:t>
            </a:r>
            <a:r>
              <a:rPr lang="en-US" altLang="zh-CN" sz="3200" dirty="0"/>
              <a:t>drilled a hole into the seafloor in west Antarctica and extracted </a:t>
            </a:r>
            <a:r>
              <a:rPr lang="en-US" altLang="zh-CN" sz="3200" dirty="0">
                <a:solidFill>
                  <a:srgbClr val="FF0000"/>
                </a:solidFill>
              </a:rPr>
              <a:t>material</a:t>
            </a:r>
            <a:r>
              <a:rPr lang="en-US" altLang="zh-CN" sz="3200" dirty="0"/>
              <a:t> from underground, </a:t>
            </a:r>
            <a:r>
              <a:rPr lang="en-US" altLang="zh-CN" sz="3200" b="1" dirty="0">
                <a:solidFill>
                  <a:srgbClr val="FF0000"/>
                </a:solidFill>
              </a:rPr>
              <a:t>②</a:t>
            </a:r>
            <a:r>
              <a:rPr lang="en-US" altLang="zh-CN" sz="3200" dirty="0">
                <a:solidFill>
                  <a:srgbClr val="FF0000"/>
                </a:solidFill>
              </a:rPr>
              <a:t>in which </a:t>
            </a:r>
            <a:r>
              <a:rPr lang="en-US" altLang="zh-CN" sz="3200" u="sng" dirty="0"/>
              <a:t>they found traces of roots, spores and pollen</a:t>
            </a:r>
            <a:r>
              <a:rPr lang="en-US" altLang="zh-CN" sz="3200" dirty="0"/>
              <a:t> – </a:t>
            </a:r>
            <a:r>
              <a:rPr lang="en-US" altLang="zh-CN" sz="3200" b="1" dirty="0">
                <a:solidFill>
                  <a:srgbClr val="FF0000"/>
                </a:solidFill>
              </a:rPr>
              <a:t>④</a:t>
            </a:r>
            <a:r>
              <a:rPr lang="en-US" altLang="zh-CN" sz="3200" dirty="0"/>
              <a:t>typical products of a rainforest – </a:t>
            </a:r>
            <a:r>
              <a:rPr lang="en-US" altLang="zh-CN" sz="3200" b="1" dirty="0">
                <a:solidFill>
                  <a:srgbClr val="FF0000"/>
                </a:solidFill>
              </a:rPr>
              <a:t>③</a:t>
            </a:r>
            <a:r>
              <a:rPr lang="en-US" altLang="zh-CN" sz="3200" dirty="0">
                <a:solidFill>
                  <a:srgbClr val="FF0000"/>
                </a:solidFill>
              </a:rPr>
              <a:t>that</a:t>
            </a:r>
            <a:r>
              <a:rPr lang="en-US" altLang="zh-CN" sz="3200" dirty="0"/>
              <a:t> dated back 90 million years ago.</a:t>
            </a:r>
            <a:endParaRPr lang="zh-CN" altLang="zh-CN" sz="3200" dirty="0"/>
          </a:p>
          <a:p>
            <a:endParaRPr lang="zh-CN" altLang="en-US" dirty="0"/>
          </a:p>
        </p:txBody>
      </p:sp>
      <p:sp>
        <p:nvSpPr>
          <p:cNvPr id="8" name="下弧形箭头 7"/>
          <p:cNvSpPr/>
          <p:nvPr/>
        </p:nvSpPr>
        <p:spPr>
          <a:xfrm flipH="1">
            <a:off x="5780312" y="2922813"/>
            <a:ext cx="4865916" cy="718459"/>
          </a:xfrm>
          <a:prstGeom prst="curvedUpArrow">
            <a:avLst>
              <a:gd name="adj1" fmla="val 25000"/>
              <a:gd name="adj2" fmla="val 50000"/>
              <a:gd name="adj3" fmla="val 796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上箭头 8"/>
          <p:cNvSpPr/>
          <p:nvPr/>
        </p:nvSpPr>
        <p:spPr>
          <a:xfrm>
            <a:off x="3282042" y="3984171"/>
            <a:ext cx="653143" cy="65314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下弧形箭头 9"/>
          <p:cNvSpPr/>
          <p:nvPr/>
        </p:nvSpPr>
        <p:spPr>
          <a:xfrm flipH="1">
            <a:off x="4724398" y="3956956"/>
            <a:ext cx="4865916" cy="718459"/>
          </a:xfrm>
          <a:prstGeom prst="curvedUpArrow">
            <a:avLst>
              <a:gd name="adj1" fmla="val 25000"/>
              <a:gd name="adj2" fmla="val 50000"/>
              <a:gd name="adj3" fmla="val 796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981200" y="0"/>
            <a:ext cx="5468164" cy="646331"/>
          </a:xfrm>
          <a:prstGeom prst="rect">
            <a:avLst/>
          </a:prstGeom>
          <a:noFill/>
          <a:ln w="9525">
            <a:noFill/>
            <a:miter lim="800000"/>
            <a:headEnd/>
            <a:tailEnd/>
          </a:ln>
        </p:spPr>
        <p:txBody>
          <a:bodyPr wrap="none">
            <a:spAutoFit/>
          </a:bodyPr>
          <a:lstStyle/>
          <a:p>
            <a:pPr eaLnBrk="1" hangingPunct="1"/>
            <a:r>
              <a:rPr lang="en-US" altLang="zh-CN" sz="3600" b="1" dirty="0">
                <a:solidFill>
                  <a:srgbClr val="FFFFFF"/>
                </a:solidFill>
                <a:latin typeface="Arial" charset="0"/>
              </a:rPr>
              <a:t>Challenge the sentence </a:t>
            </a:r>
          </a:p>
        </p:txBody>
      </p:sp>
      <p:sp>
        <p:nvSpPr>
          <p:cNvPr id="4" name="TextBox 3"/>
          <p:cNvSpPr txBox="1"/>
          <p:nvPr/>
        </p:nvSpPr>
        <p:spPr>
          <a:xfrm>
            <a:off x="310243" y="1257300"/>
            <a:ext cx="11628715" cy="5786199"/>
          </a:xfrm>
          <a:prstGeom prst="rect">
            <a:avLst/>
          </a:prstGeom>
          <a:noFill/>
        </p:spPr>
        <p:txBody>
          <a:bodyPr wrap="square" rtlCol="0">
            <a:spAutoFit/>
          </a:bodyPr>
          <a:lstStyle/>
          <a:p>
            <a:pPr algn="just">
              <a:lnSpc>
                <a:spcPct val="200000"/>
              </a:lnSpc>
            </a:pPr>
            <a:r>
              <a:rPr lang="en-US" altLang="zh-CN" sz="3200" dirty="0"/>
              <a:t>        </a:t>
            </a:r>
            <a:r>
              <a:rPr lang="en-US" altLang="zh-CN" sz="3200" dirty="0">
                <a:solidFill>
                  <a:srgbClr val="FF0000"/>
                </a:solidFill>
              </a:rPr>
              <a:t>But </a:t>
            </a:r>
            <a:r>
              <a:rPr lang="en-US" altLang="zh-CN" sz="3200" b="1" dirty="0">
                <a:solidFill>
                  <a:srgbClr val="FF0000"/>
                </a:solidFill>
              </a:rPr>
              <a:t>⑤ </a:t>
            </a:r>
            <a:r>
              <a:rPr lang="en-US" altLang="zh-CN" sz="3200" u="sng" dirty="0">
                <a:solidFill>
                  <a:srgbClr val="FF0000"/>
                </a:solidFill>
              </a:rPr>
              <a:t>given</a:t>
            </a:r>
            <a:r>
              <a:rPr lang="en-US" altLang="zh-CN" sz="3200" dirty="0">
                <a:solidFill>
                  <a:srgbClr val="FF0000"/>
                </a:solidFill>
              </a:rPr>
              <a:t> the fact </a:t>
            </a:r>
            <a:r>
              <a:rPr lang="en-US" altLang="zh-CN" sz="3200" b="1" dirty="0">
                <a:solidFill>
                  <a:srgbClr val="FF0000"/>
                </a:solidFill>
              </a:rPr>
              <a:t>⑥</a:t>
            </a:r>
            <a:r>
              <a:rPr lang="en-US" altLang="zh-CN" sz="3200" dirty="0">
                <a:solidFill>
                  <a:srgbClr val="FF0000"/>
                </a:solidFill>
              </a:rPr>
              <a:t> that </a:t>
            </a:r>
            <a:r>
              <a:rPr lang="en-US" altLang="zh-CN" sz="3200" dirty="0"/>
              <a:t>the South Pole has four months of darkness during winter – even millions of years ago – </a:t>
            </a:r>
            <a:r>
              <a:rPr lang="en-US" altLang="zh-CN" sz="3200" b="1" dirty="0">
                <a:solidFill>
                  <a:srgbClr val="FF0000"/>
                </a:solidFill>
              </a:rPr>
              <a:t>①</a:t>
            </a:r>
            <a:r>
              <a:rPr lang="en-US" altLang="zh-CN" sz="3200" dirty="0">
                <a:solidFill>
                  <a:srgbClr val="FF0000"/>
                </a:solidFill>
              </a:rPr>
              <a:t>scientists believe </a:t>
            </a:r>
            <a:r>
              <a:rPr lang="en-US" altLang="zh-CN" sz="3200" b="1" dirty="0">
                <a:solidFill>
                  <a:srgbClr val="FF0000"/>
                </a:solidFill>
              </a:rPr>
              <a:t>②</a:t>
            </a:r>
            <a:r>
              <a:rPr lang="en-US" altLang="zh-CN" sz="3200" dirty="0">
                <a:solidFill>
                  <a:srgbClr val="FF0000"/>
                </a:solidFill>
              </a:rPr>
              <a:t>that </a:t>
            </a:r>
            <a:r>
              <a:rPr lang="en-US" altLang="zh-CN" sz="3200" dirty="0"/>
              <a:t>the rainforest could only exist </a:t>
            </a:r>
            <a:r>
              <a:rPr lang="en-US" altLang="zh-CN" sz="3200" b="1" dirty="0">
                <a:solidFill>
                  <a:srgbClr val="FF0000"/>
                </a:solidFill>
              </a:rPr>
              <a:t>③</a:t>
            </a:r>
            <a:r>
              <a:rPr lang="en-US" altLang="zh-CN" sz="3200" dirty="0">
                <a:solidFill>
                  <a:srgbClr val="FF0000"/>
                </a:solidFill>
              </a:rPr>
              <a:t>if</a:t>
            </a:r>
            <a:r>
              <a:rPr lang="en-US" altLang="zh-CN" sz="3200" dirty="0"/>
              <a:t> the greenhouse gas concentrations were extremely high back then to keep the continent warm </a:t>
            </a:r>
            <a:r>
              <a:rPr lang="en-US" altLang="zh-CN" sz="3200" b="1" dirty="0">
                <a:solidFill>
                  <a:srgbClr val="FF0000"/>
                </a:solidFill>
              </a:rPr>
              <a:t>④ </a:t>
            </a:r>
            <a:r>
              <a:rPr lang="en-US" altLang="zh-CN" sz="3200" dirty="0">
                <a:solidFill>
                  <a:srgbClr val="FF0000"/>
                </a:solidFill>
              </a:rPr>
              <a:t>when</a:t>
            </a:r>
            <a:r>
              <a:rPr lang="en-US" altLang="zh-CN" sz="3200" dirty="0"/>
              <a:t> there was little or no sunlight.</a:t>
            </a:r>
            <a:endParaRPr lang="zh-CN" altLang="zh-CN" sz="3200" dirty="0"/>
          </a:p>
          <a:p>
            <a:pPr algn="just"/>
            <a:endParaRPr lang="zh-CN" altLang="zh-CN" sz="3200" dirty="0"/>
          </a:p>
          <a:p>
            <a:endParaRPr lang="zh-CN" altLang="en-US" dirty="0"/>
          </a:p>
        </p:txBody>
      </p:sp>
      <p:sp>
        <p:nvSpPr>
          <p:cNvPr id="6" name="下弧形箭头 5"/>
          <p:cNvSpPr/>
          <p:nvPr/>
        </p:nvSpPr>
        <p:spPr>
          <a:xfrm flipH="1">
            <a:off x="1061357" y="4049486"/>
            <a:ext cx="1306285" cy="50618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下弧形箭头 6"/>
          <p:cNvSpPr/>
          <p:nvPr/>
        </p:nvSpPr>
        <p:spPr>
          <a:xfrm flipH="1">
            <a:off x="4267200" y="2079171"/>
            <a:ext cx="1306285" cy="50618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981200" y="0"/>
            <a:ext cx="5237331" cy="646331"/>
          </a:xfrm>
          <a:prstGeom prst="rect">
            <a:avLst/>
          </a:prstGeom>
          <a:noFill/>
          <a:ln w="9525">
            <a:noFill/>
            <a:miter lim="800000"/>
            <a:headEnd/>
            <a:tailEnd/>
          </a:ln>
        </p:spPr>
        <p:txBody>
          <a:bodyPr wrap="none">
            <a:spAutoFit/>
          </a:bodyPr>
          <a:lstStyle/>
          <a:p>
            <a:pPr eaLnBrk="1" hangingPunct="1"/>
            <a:r>
              <a:rPr lang="en-US" altLang="zh-CN" sz="3600" b="1" dirty="0">
                <a:solidFill>
                  <a:srgbClr val="FFFFFF"/>
                </a:solidFill>
                <a:latin typeface="Arial" charset="0"/>
              </a:rPr>
              <a:t>Structure of the article </a:t>
            </a:r>
          </a:p>
        </p:txBody>
      </p:sp>
      <p:sp>
        <p:nvSpPr>
          <p:cNvPr id="4" name="TextBox 3"/>
          <p:cNvSpPr txBox="1"/>
          <p:nvPr/>
        </p:nvSpPr>
        <p:spPr>
          <a:xfrm>
            <a:off x="310243" y="1257300"/>
            <a:ext cx="11628715" cy="584775"/>
          </a:xfrm>
          <a:prstGeom prst="rect">
            <a:avLst/>
          </a:prstGeom>
          <a:noFill/>
        </p:spPr>
        <p:txBody>
          <a:bodyPr wrap="square" rtlCol="0">
            <a:spAutoFit/>
          </a:bodyPr>
          <a:lstStyle/>
          <a:p>
            <a:r>
              <a:rPr lang="en-US" altLang="zh-CN" sz="3200" dirty="0"/>
              <a:t>        </a:t>
            </a:r>
            <a:endParaRPr lang="zh-CN" altLang="en-US" dirty="0"/>
          </a:p>
        </p:txBody>
      </p:sp>
      <p:graphicFrame>
        <p:nvGraphicFramePr>
          <p:cNvPr id="5" name="图示 4"/>
          <p:cNvGraphicFramePr/>
          <p:nvPr>
            <p:extLst>
              <p:ext uri="{D42A27DB-BD31-4B8C-83A1-F6EECF244321}">
                <p14:modId xmlns="" xmlns:p14="http://schemas.microsoft.com/office/powerpoint/2010/main" val="2711670433"/>
              </p:ext>
            </p:extLst>
          </p:nvPr>
        </p:nvGraphicFramePr>
        <p:xfrm>
          <a:off x="221177" y="792374"/>
          <a:ext cx="9326583" cy="54065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圆角矩形 5"/>
          <p:cNvSpPr/>
          <p:nvPr/>
        </p:nvSpPr>
        <p:spPr bwMode="auto">
          <a:xfrm>
            <a:off x="9638763" y="2645229"/>
            <a:ext cx="2150466" cy="1828799"/>
          </a:xfrm>
          <a:prstGeom prst="roundRect">
            <a:avLst/>
          </a:prstGeom>
          <a:solidFill>
            <a:schemeClr val="accent1">
              <a:lumMod val="75000"/>
            </a:schemeClr>
          </a:solidFill>
          <a:ln w="9525" cap="flat" cmpd="sng" algn="ctr">
            <a:noFill/>
            <a:prstDash val="solid"/>
            <a:round/>
            <a:headEnd type="none" w="med" len="med"/>
            <a:tailEnd type="none" w="med" len="med"/>
          </a:ln>
          <a:scene3d>
            <a:camera prst="orthographicFront"/>
            <a:lightRig rig="threePt" dir="t"/>
          </a:scene3d>
          <a:sp3d>
            <a:bevelT w="114300" prst="artDeco"/>
          </a:sp3d>
        </p:spPr>
        <p:txBody>
          <a:bodyPr/>
          <a:lstStyle/>
          <a:p>
            <a:pPr lvl="0"/>
            <a:r>
              <a:rPr lang="en-US" altLang="zh-CN" sz="2400" dirty="0">
                <a:solidFill>
                  <a:srgbClr val="002060"/>
                </a:solidFill>
              </a:rPr>
              <a:t>Human activity can change the environment.</a:t>
            </a:r>
            <a:endParaRPr lang="zh-CN" altLang="en-US" sz="2400" dirty="0">
              <a:solidFill>
                <a:srgbClr val="002060"/>
              </a:solidFill>
            </a:endParaRPr>
          </a:p>
        </p:txBody>
      </p:sp>
      <p:sp>
        <p:nvSpPr>
          <p:cNvPr id="7" name="右大括号 9"/>
          <p:cNvSpPr>
            <a:spLocks/>
          </p:cNvSpPr>
          <p:nvPr/>
        </p:nvSpPr>
        <p:spPr bwMode="auto">
          <a:xfrm>
            <a:off x="8628063" y="2160588"/>
            <a:ext cx="957262" cy="2852737"/>
          </a:xfrm>
          <a:prstGeom prst="rightBrace">
            <a:avLst>
              <a:gd name="adj1" fmla="val 8333"/>
              <a:gd name="adj2" fmla="val 51907"/>
            </a:avLst>
          </a:prstGeom>
          <a:noFill/>
          <a:ln w="38100" algn="ctr">
            <a:solidFill>
              <a:schemeClr val="accent1"/>
            </a:solidFill>
            <a:round/>
            <a:headEnd/>
            <a:tailEnd/>
          </a:ln>
        </p:spPr>
        <p:txBody>
          <a:bodyPr/>
          <a:lstStyle/>
          <a:p>
            <a:pPr>
              <a:buFont typeface="Arial" pitchFamily="34" charset="0"/>
              <a:buNone/>
            </a:pPr>
            <a:endParaRPr lang="zh-CN" altLang="en-US">
              <a:latin typeface="Calibri" pitchFamily="34" charset="0"/>
              <a:ea typeface="宋体" pitchFamily="2" charset="-122"/>
            </a:endParaRPr>
          </a:p>
        </p:txBody>
      </p:sp>
      <p:sp>
        <p:nvSpPr>
          <p:cNvPr id="8" name="TextBox 7"/>
          <p:cNvSpPr txBox="1"/>
          <p:nvPr/>
        </p:nvSpPr>
        <p:spPr>
          <a:xfrm>
            <a:off x="302819" y="2376550"/>
            <a:ext cx="957250" cy="461665"/>
          </a:xfrm>
          <a:prstGeom prst="rect">
            <a:avLst/>
          </a:prstGeom>
          <a:noFill/>
        </p:spPr>
        <p:txBody>
          <a:bodyPr wrap="none" rtlCol="0">
            <a:spAutoFit/>
          </a:bodyPr>
          <a:lstStyle/>
          <a:p>
            <a:r>
              <a:rPr lang="en-US" altLang="zh-CN" sz="2400" dirty="0">
                <a:solidFill>
                  <a:srgbClr val="FF0000"/>
                </a:solidFill>
              </a:rPr>
              <a:t>Para 1</a:t>
            </a:r>
            <a:endParaRPr lang="zh-CN" altLang="en-US" sz="2400" dirty="0">
              <a:solidFill>
                <a:srgbClr val="FF0000"/>
              </a:solidFill>
            </a:endParaRPr>
          </a:p>
        </p:txBody>
      </p:sp>
      <p:sp>
        <p:nvSpPr>
          <p:cNvPr id="9" name="TextBox 8"/>
          <p:cNvSpPr txBox="1"/>
          <p:nvPr/>
        </p:nvSpPr>
        <p:spPr>
          <a:xfrm>
            <a:off x="3681350" y="2566554"/>
            <a:ext cx="1207318" cy="461665"/>
          </a:xfrm>
          <a:prstGeom prst="rect">
            <a:avLst/>
          </a:prstGeom>
          <a:noFill/>
        </p:spPr>
        <p:txBody>
          <a:bodyPr wrap="none" rtlCol="0">
            <a:spAutoFit/>
          </a:bodyPr>
          <a:lstStyle/>
          <a:p>
            <a:r>
              <a:rPr lang="en-US" altLang="zh-CN" sz="2400" dirty="0">
                <a:solidFill>
                  <a:srgbClr val="FF0000"/>
                </a:solidFill>
              </a:rPr>
              <a:t>Para 2-6</a:t>
            </a:r>
            <a:endParaRPr lang="zh-CN" altLang="en-US" sz="2400" dirty="0">
              <a:solidFill>
                <a:srgbClr val="FF0000"/>
              </a:solidFill>
            </a:endParaRPr>
          </a:p>
        </p:txBody>
      </p:sp>
      <p:sp>
        <p:nvSpPr>
          <p:cNvPr id="10" name="TextBox 9"/>
          <p:cNvSpPr txBox="1"/>
          <p:nvPr/>
        </p:nvSpPr>
        <p:spPr>
          <a:xfrm>
            <a:off x="5759534" y="1555668"/>
            <a:ext cx="1668284" cy="461665"/>
          </a:xfrm>
          <a:prstGeom prst="rect">
            <a:avLst/>
          </a:prstGeom>
          <a:noFill/>
        </p:spPr>
        <p:txBody>
          <a:bodyPr wrap="square" rtlCol="0">
            <a:spAutoFit/>
          </a:bodyPr>
          <a:lstStyle/>
          <a:p>
            <a:r>
              <a:rPr lang="en-US" altLang="zh-CN" sz="2400" dirty="0">
                <a:solidFill>
                  <a:srgbClr val="FF0000"/>
                </a:solidFill>
              </a:rPr>
              <a:t>Para 3</a:t>
            </a:r>
            <a:endParaRPr lang="zh-CN" altLang="en-US" sz="2400" dirty="0">
              <a:solidFill>
                <a:srgbClr val="FF0000"/>
              </a:solidFill>
            </a:endParaRPr>
          </a:p>
        </p:txBody>
      </p:sp>
      <p:sp>
        <p:nvSpPr>
          <p:cNvPr id="11" name="TextBox 10"/>
          <p:cNvSpPr txBox="1"/>
          <p:nvPr/>
        </p:nvSpPr>
        <p:spPr>
          <a:xfrm>
            <a:off x="5884220" y="2927265"/>
            <a:ext cx="1355074" cy="461665"/>
          </a:xfrm>
          <a:prstGeom prst="rect">
            <a:avLst/>
          </a:prstGeom>
          <a:noFill/>
        </p:spPr>
        <p:txBody>
          <a:bodyPr wrap="square" rtlCol="0">
            <a:spAutoFit/>
          </a:bodyPr>
          <a:lstStyle/>
          <a:p>
            <a:r>
              <a:rPr lang="en-US" altLang="zh-CN" sz="2400" dirty="0">
                <a:solidFill>
                  <a:srgbClr val="FF0000"/>
                </a:solidFill>
              </a:rPr>
              <a:t>Para 4</a:t>
            </a:r>
            <a:endParaRPr lang="zh-CN" altLang="en-US" sz="2400" dirty="0">
              <a:solidFill>
                <a:srgbClr val="FF0000"/>
              </a:solidFill>
            </a:endParaRPr>
          </a:p>
        </p:txBody>
      </p:sp>
      <p:sp>
        <p:nvSpPr>
          <p:cNvPr id="12" name="TextBox 11"/>
          <p:cNvSpPr txBox="1"/>
          <p:nvPr/>
        </p:nvSpPr>
        <p:spPr>
          <a:xfrm>
            <a:off x="5801094" y="4595752"/>
            <a:ext cx="1207318" cy="461665"/>
          </a:xfrm>
          <a:prstGeom prst="rect">
            <a:avLst/>
          </a:prstGeom>
          <a:noFill/>
        </p:spPr>
        <p:txBody>
          <a:bodyPr wrap="none" rtlCol="0">
            <a:spAutoFit/>
          </a:bodyPr>
          <a:lstStyle/>
          <a:p>
            <a:r>
              <a:rPr lang="en-US" altLang="zh-CN" sz="2400" dirty="0">
                <a:solidFill>
                  <a:srgbClr val="FF0000"/>
                </a:solidFill>
              </a:rPr>
              <a:t>Para 5-6</a:t>
            </a:r>
            <a:endParaRPr lang="zh-CN" altLang="en-US" sz="2400" dirty="0">
              <a:solidFill>
                <a:srgbClr val="FF0000"/>
              </a:solidFill>
            </a:endParaRPr>
          </a:p>
        </p:txBody>
      </p:sp>
      <p:sp>
        <p:nvSpPr>
          <p:cNvPr id="13" name="TextBox 12"/>
          <p:cNvSpPr txBox="1"/>
          <p:nvPr/>
        </p:nvSpPr>
        <p:spPr>
          <a:xfrm>
            <a:off x="9694717" y="2272641"/>
            <a:ext cx="1207318" cy="461665"/>
          </a:xfrm>
          <a:prstGeom prst="rect">
            <a:avLst/>
          </a:prstGeom>
          <a:noFill/>
        </p:spPr>
        <p:txBody>
          <a:bodyPr wrap="none" rtlCol="0">
            <a:spAutoFit/>
          </a:bodyPr>
          <a:lstStyle/>
          <a:p>
            <a:r>
              <a:rPr lang="en-US" altLang="zh-CN" sz="2400" dirty="0">
                <a:solidFill>
                  <a:srgbClr val="FF0000"/>
                </a:solidFill>
              </a:rPr>
              <a:t>Para 7-8</a:t>
            </a:r>
            <a:endParaRPr lang="zh-CN" altLang="en-US" sz="2400"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981200" y="0"/>
            <a:ext cx="1936750" cy="641350"/>
          </a:xfrm>
          <a:prstGeom prst="rect">
            <a:avLst/>
          </a:prstGeom>
          <a:noFill/>
          <a:ln w="9525">
            <a:noFill/>
            <a:miter lim="800000"/>
            <a:headEnd/>
            <a:tailEnd/>
          </a:ln>
        </p:spPr>
        <p:txBody>
          <a:bodyPr wrap="none">
            <a:spAutoFit/>
          </a:bodyPr>
          <a:lstStyle/>
          <a:p>
            <a:pPr eaLnBrk="1" hangingPunct="1"/>
            <a:r>
              <a:rPr lang="en-US" altLang="zh-CN" sz="3600" b="1">
                <a:solidFill>
                  <a:srgbClr val="FFFFFF"/>
                </a:solidFill>
                <a:latin typeface="Arial" charset="0"/>
              </a:rPr>
              <a:t>Lead-in </a:t>
            </a:r>
          </a:p>
        </p:txBody>
      </p:sp>
      <p:sp>
        <p:nvSpPr>
          <p:cNvPr id="3" name="TextBox 2"/>
          <p:cNvSpPr txBox="1"/>
          <p:nvPr/>
        </p:nvSpPr>
        <p:spPr>
          <a:xfrm>
            <a:off x="195943" y="685800"/>
            <a:ext cx="4486485" cy="584775"/>
          </a:xfrm>
          <a:prstGeom prst="rect">
            <a:avLst/>
          </a:prstGeom>
          <a:noFill/>
        </p:spPr>
        <p:txBody>
          <a:bodyPr wrap="none" rtlCol="0">
            <a:spAutoFit/>
          </a:bodyPr>
          <a:lstStyle/>
          <a:p>
            <a:r>
              <a:rPr lang="en-US" altLang="zh-CN" sz="3200" b="1" dirty="0"/>
              <a:t>Questions before reading</a:t>
            </a:r>
            <a:endParaRPr lang="zh-CN" altLang="en-US" sz="3200" b="1" dirty="0"/>
          </a:p>
        </p:txBody>
      </p:sp>
      <p:sp>
        <p:nvSpPr>
          <p:cNvPr id="4" name="TextBox 3"/>
          <p:cNvSpPr txBox="1"/>
          <p:nvPr/>
        </p:nvSpPr>
        <p:spPr>
          <a:xfrm>
            <a:off x="359229" y="1730829"/>
            <a:ext cx="6662057"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just"/>
            <a:r>
              <a:rPr lang="en-US" altLang="zh-CN" sz="3200" dirty="0">
                <a:solidFill>
                  <a:srgbClr val="002060"/>
                </a:solidFill>
              </a:rPr>
              <a:t>No 1. What can we conclude from the first paragraph?</a:t>
            </a:r>
            <a:endParaRPr lang="zh-CN" altLang="en-US" sz="3200" dirty="0">
              <a:solidFill>
                <a:srgbClr val="002060"/>
              </a:solidFill>
            </a:endParaRPr>
          </a:p>
        </p:txBody>
      </p:sp>
      <p:sp>
        <p:nvSpPr>
          <p:cNvPr id="5" name="TextBox 4"/>
          <p:cNvSpPr txBox="1"/>
          <p:nvPr/>
        </p:nvSpPr>
        <p:spPr>
          <a:xfrm>
            <a:off x="391886" y="2955471"/>
            <a:ext cx="6596746" cy="20621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en-US" altLang="zh-CN" sz="3200" dirty="0">
                <a:solidFill>
                  <a:srgbClr val="002060"/>
                </a:solidFill>
              </a:rPr>
              <a:t>No 2. Why was Antarctica likely a rainforest 90 million years ago, according to the text?</a:t>
            </a:r>
            <a:endParaRPr lang="zh-CN" altLang="zh-CN" sz="3200" dirty="0">
              <a:solidFill>
                <a:srgbClr val="002060"/>
              </a:solidFill>
            </a:endParaRPr>
          </a:p>
          <a:p>
            <a:endParaRPr lang="zh-CN" altLang="en-US" sz="3200" dirty="0"/>
          </a:p>
        </p:txBody>
      </p:sp>
      <p:sp>
        <p:nvSpPr>
          <p:cNvPr id="6" name="TextBox 5"/>
          <p:cNvSpPr txBox="1"/>
          <p:nvPr/>
        </p:nvSpPr>
        <p:spPr>
          <a:xfrm>
            <a:off x="391886" y="4857287"/>
            <a:ext cx="6580414"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altLang="zh-CN" sz="3200" dirty="0">
                <a:solidFill>
                  <a:srgbClr val="002060"/>
                </a:solidFill>
              </a:rPr>
              <a:t>No 3. What is the author’s purpose in writing the article?</a:t>
            </a:r>
            <a:endParaRPr lang="zh-CN" altLang="en-US" sz="3200" dirty="0">
              <a:solidFill>
                <a:srgbClr val="002060"/>
              </a:solidFill>
            </a:endParaRPr>
          </a:p>
        </p:txBody>
      </p:sp>
      <p:pic>
        <p:nvPicPr>
          <p:cNvPr id="19458" name="Picture 2" descr="https://ss3.bdstatic.com/70cFv8Sh_Q1YnxGkpoWK1HF6hhy/it/u=1062316118,3539131799&amp;fm=26&amp;gp=0.jpg"/>
          <p:cNvPicPr>
            <a:picLocks noChangeAspect="1" noChangeArrowheads="1"/>
          </p:cNvPicPr>
          <p:nvPr/>
        </p:nvPicPr>
        <p:blipFill>
          <a:blip r:embed="rId2" cstate="print"/>
          <a:srcRect/>
          <a:stretch>
            <a:fillRect/>
          </a:stretch>
        </p:blipFill>
        <p:spPr bwMode="auto">
          <a:xfrm>
            <a:off x="7053943" y="1698171"/>
            <a:ext cx="4931228" cy="4261757"/>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981200" y="0"/>
            <a:ext cx="3134191" cy="646331"/>
          </a:xfrm>
          <a:prstGeom prst="rect">
            <a:avLst/>
          </a:prstGeom>
          <a:noFill/>
          <a:ln w="9525">
            <a:noFill/>
            <a:miter lim="800000"/>
            <a:headEnd/>
            <a:tailEnd/>
          </a:ln>
        </p:spPr>
        <p:txBody>
          <a:bodyPr wrap="none">
            <a:spAutoFit/>
          </a:bodyPr>
          <a:lstStyle/>
          <a:p>
            <a:pPr eaLnBrk="1" hangingPunct="1"/>
            <a:r>
              <a:rPr lang="en-US" altLang="zh-CN" sz="3600" b="1" dirty="0">
                <a:solidFill>
                  <a:srgbClr val="FFFFFF"/>
                </a:solidFill>
                <a:latin typeface="Arial" charset="0"/>
              </a:rPr>
              <a:t>Think deeply</a:t>
            </a:r>
            <a:r>
              <a:rPr lang="zh-CN" altLang="en-US" sz="3600" b="1" dirty="0">
                <a:solidFill>
                  <a:srgbClr val="FFFFFF"/>
                </a:solidFill>
                <a:latin typeface="Arial" charset="0"/>
              </a:rPr>
              <a:t> </a:t>
            </a:r>
            <a:endParaRPr lang="en-US" altLang="zh-CN" sz="3600" b="1" dirty="0">
              <a:solidFill>
                <a:srgbClr val="FFFFFF"/>
              </a:solidFill>
              <a:latin typeface="Arial" charset="0"/>
            </a:endParaRPr>
          </a:p>
        </p:txBody>
      </p:sp>
      <p:sp>
        <p:nvSpPr>
          <p:cNvPr id="5" name="TextBox 4"/>
          <p:cNvSpPr txBox="1"/>
          <p:nvPr/>
        </p:nvSpPr>
        <p:spPr>
          <a:xfrm>
            <a:off x="751114" y="1436914"/>
            <a:ext cx="6309291" cy="584775"/>
          </a:xfrm>
          <a:prstGeom prst="rect">
            <a:avLst/>
          </a:prstGeom>
          <a:noFill/>
        </p:spPr>
        <p:txBody>
          <a:bodyPr wrap="none" rtlCol="0">
            <a:spAutoFit/>
          </a:bodyPr>
          <a:lstStyle/>
          <a:p>
            <a:r>
              <a:rPr lang="en-US" altLang="zh-CN" sz="3200" dirty="0"/>
              <a:t>Why did the writer write this article?</a:t>
            </a:r>
            <a:endParaRPr lang="zh-CN" altLang="en-US" sz="3200" dirty="0"/>
          </a:p>
        </p:txBody>
      </p:sp>
      <p:pic>
        <p:nvPicPr>
          <p:cNvPr id="4098" name="Picture 2" descr="http://ztd00.photos.bdimg.com/ztd/w=700;q=50/sign=523fd3ed75d98d1076d40e311104c933/4afbfbedab64034f04128717a6c379310b551dc7.jpg"/>
          <p:cNvPicPr>
            <a:picLocks noChangeAspect="1" noChangeArrowheads="1"/>
          </p:cNvPicPr>
          <p:nvPr/>
        </p:nvPicPr>
        <p:blipFill>
          <a:blip r:embed="rId2" cstate="print"/>
          <a:srcRect/>
          <a:stretch>
            <a:fillRect/>
          </a:stretch>
        </p:blipFill>
        <p:spPr bwMode="auto">
          <a:xfrm>
            <a:off x="237218" y="2245404"/>
            <a:ext cx="4024539" cy="4067176"/>
          </a:xfrm>
          <a:prstGeom prst="rect">
            <a:avLst/>
          </a:prstGeom>
          <a:noFill/>
        </p:spPr>
      </p:pic>
      <p:pic>
        <p:nvPicPr>
          <p:cNvPr id="6" name="Picture 2" descr="http://img.jk51.com/img_jk51/89907020.jpeg"/>
          <p:cNvPicPr>
            <a:picLocks noChangeAspect="1" noChangeArrowheads="1"/>
          </p:cNvPicPr>
          <p:nvPr/>
        </p:nvPicPr>
        <p:blipFill>
          <a:blip r:embed="rId3" cstate="print"/>
          <a:srcRect/>
          <a:stretch>
            <a:fillRect/>
          </a:stretch>
        </p:blipFill>
        <p:spPr bwMode="auto">
          <a:xfrm>
            <a:off x="4254047" y="2269671"/>
            <a:ext cx="4334782" cy="4049486"/>
          </a:xfrm>
          <a:prstGeom prst="rect">
            <a:avLst/>
          </a:prstGeom>
          <a:noFill/>
        </p:spPr>
      </p:pic>
      <p:pic>
        <p:nvPicPr>
          <p:cNvPr id="4102" name="Picture 6" descr="http://pic2.cxtuku.com/00/04/05/b92324896da4.jpg"/>
          <p:cNvPicPr>
            <a:picLocks noChangeAspect="1" noChangeArrowheads="1"/>
          </p:cNvPicPr>
          <p:nvPr/>
        </p:nvPicPr>
        <p:blipFill>
          <a:blip r:embed="rId4" cstate="print"/>
          <a:srcRect/>
          <a:stretch>
            <a:fillRect/>
          </a:stretch>
        </p:blipFill>
        <p:spPr bwMode="auto">
          <a:xfrm>
            <a:off x="8637814" y="2268141"/>
            <a:ext cx="3167743" cy="398842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981200" y="0"/>
            <a:ext cx="3844001" cy="646331"/>
          </a:xfrm>
          <a:prstGeom prst="rect">
            <a:avLst/>
          </a:prstGeom>
          <a:noFill/>
          <a:ln w="9525">
            <a:noFill/>
            <a:miter lim="800000"/>
            <a:headEnd/>
            <a:tailEnd/>
          </a:ln>
        </p:spPr>
        <p:txBody>
          <a:bodyPr wrap="none">
            <a:spAutoFit/>
          </a:bodyPr>
          <a:lstStyle/>
          <a:p>
            <a:pPr eaLnBrk="1" hangingPunct="1"/>
            <a:r>
              <a:rPr lang="en-US" altLang="zh-CN" sz="3600" b="1" dirty="0">
                <a:solidFill>
                  <a:srgbClr val="FFFFFF"/>
                </a:solidFill>
                <a:latin typeface="Arial" charset="0"/>
              </a:rPr>
              <a:t>Writing purpose </a:t>
            </a:r>
          </a:p>
        </p:txBody>
      </p:sp>
      <p:sp>
        <p:nvSpPr>
          <p:cNvPr id="5" name="TextBox 4"/>
          <p:cNvSpPr txBox="1"/>
          <p:nvPr/>
        </p:nvSpPr>
        <p:spPr>
          <a:xfrm>
            <a:off x="751114" y="1436914"/>
            <a:ext cx="6309291" cy="584775"/>
          </a:xfrm>
          <a:prstGeom prst="rect">
            <a:avLst/>
          </a:prstGeom>
          <a:noFill/>
        </p:spPr>
        <p:txBody>
          <a:bodyPr wrap="none" rtlCol="0">
            <a:spAutoFit/>
          </a:bodyPr>
          <a:lstStyle/>
          <a:p>
            <a:r>
              <a:rPr lang="en-US" altLang="zh-CN" sz="3200" dirty="0"/>
              <a:t>Why did the writer write this article?</a:t>
            </a:r>
            <a:endParaRPr lang="zh-CN" altLang="en-US" sz="3200" dirty="0"/>
          </a:p>
        </p:txBody>
      </p:sp>
      <p:pic>
        <p:nvPicPr>
          <p:cNvPr id="46084" name="Picture 4" descr="http://daan.1010pic.com/pic10/t/d/589410_1.jpg"/>
          <p:cNvPicPr>
            <a:picLocks noChangeAspect="1" noChangeArrowheads="1"/>
          </p:cNvPicPr>
          <p:nvPr/>
        </p:nvPicPr>
        <p:blipFill>
          <a:blip r:embed="rId2" cstate="print"/>
          <a:srcRect/>
          <a:stretch>
            <a:fillRect/>
          </a:stretch>
        </p:blipFill>
        <p:spPr bwMode="auto">
          <a:xfrm>
            <a:off x="759731" y="1975757"/>
            <a:ext cx="3942896" cy="4278086"/>
          </a:xfrm>
          <a:prstGeom prst="rect">
            <a:avLst/>
          </a:prstGeom>
          <a:noFill/>
        </p:spPr>
      </p:pic>
      <p:pic>
        <p:nvPicPr>
          <p:cNvPr id="6" name="Picture 4" descr="http://pic.51yuansu.com/pic3/cover/03/85/25/5c1100de00c91_610.jpg"/>
          <p:cNvPicPr>
            <a:picLocks noChangeAspect="1" noChangeArrowheads="1"/>
          </p:cNvPicPr>
          <p:nvPr/>
        </p:nvPicPr>
        <p:blipFill>
          <a:blip r:embed="rId3" cstate="print"/>
          <a:srcRect/>
          <a:stretch>
            <a:fillRect/>
          </a:stretch>
        </p:blipFill>
        <p:spPr bwMode="auto">
          <a:xfrm>
            <a:off x="6645728" y="1981200"/>
            <a:ext cx="4566557" cy="456655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981200" y="0"/>
            <a:ext cx="2672526" cy="646331"/>
          </a:xfrm>
          <a:prstGeom prst="rect">
            <a:avLst/>
          </a:prstGeom>
          <a:noFill/>
          <a:ln w="9525">
            <a:noFill/>
            <a:miter lim="800000"/>
            <a:headEnd/>
            <a:tailEnd/>
          </a:ln>
        </p:spPr>
        <p:txBody>
          <a:bodyPr wrap="none">
            <a:spAutoFit/>
          </a:bodyPr>
          <a:lstStyle/>
          <a:p>
            <a:pPr eaLnBrk="1" hangingPunct="1"/>
            <a:r>
              <a:rPr lang="en-US" altLang="zh-CN" sz="3600" b="1" dirty="0">
                <a:solidFill>
                  <a:srgbClr val="FFFFFF"/>
                </a:solidFill>
                <a:latin typeface="Arial" charset="0"/>
              </a:rPr>
              <a:t>Homework </a:t>
            </a:r>
          </a:p>
        </p:txBody>
      </p:sp>
      <p:sp>
        <p:nvSpPr>
          <p:cNvPr id="5" name="TextBox 4"/>
          <p:cNvSpPr txBox="1"/>
          <p:nvPr/>
        </p:nvSpPr>
        <p:spPr>
          <a:xfrm>
            <a:off x="751114" y="1436914"/>
            <a:ext cx="10940143" cy="4524315"/>
          </a:xfrm>
          <a:prstGeom prst="rect">
            <a:avLst/>
          </a:prstGeom>
          <a:noFill/>
        </p:spPr>
        <p:txBody>
          <a:bodyPr wrap="square" rtlCol="0">
            <a:spAutoFit/>
          </a:bodyPr>
          <a:lstStyle/>
          <a:p>
            <a:r>
              <a:rPr lang="en-US" altLang="zh-CN" sz="3200" dirty="0"/>
              <a:t>Please write a short article about what you should do to protect the environment.</a:t>
            </a:r>
          </a:p>
          <a:p>
            <a:r>
              <a:rPr lang="en-US" altLang="zh-CN" sz="32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zh-CN" altLang="en-US" sz="3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1"/>
          <p:cNvPicPr>
            <a:picLocks noChangeAspect="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981200" y="0"/>
            <a:ext cx="2262158" cy="646331"/>
          </a:xfrm>
          <a:prstGeom prst="rect">
            <a:avLst/>
          </a:prstGeom>
          <a:noFill/>
          <a:ln w="9525">
            <a:noFill/>
            <a:miter lim="800000"/>
            <a:headEnd/>
            <a:tailEnd/>
          </a:ln>
        </p:spPr>
        <p:txBody>
          <a:bodyPr wrap="none">
            <a:spAutoFit/>
          </a:bodyPr>
          <a:lstStyle/>
          <a:p>
            <a:pPr eaLnBrk="1" hangingPunct="1"/>
            <a:r>
              <a:rPr lang="en-US" altLang="zh-CN" sz="3600" b="1" dirty="0">
                <a:solidFill>
                  <a:srgbClr val="FFFFFF"/>
                </a:solidFill>
                <a:latin typeface="Arial" charset="0"/>
              </a:rPr>
              <a:t>Reading  </a:t>
            </a:r>
          </a:p>
        </p:txBody>
      </p:sp>
      <p:pic>
        <p:nvPicPr>
          <p:cNvPr id="1026" name="Picture 2"/>
          <p:cNvPicPr>
            <a:picLocks noChangeAspect="1" noChangeArrowheads="1"/>
          </p:cNvPicPr>
          <p:nvPr/>
        </p:nvPicPr>
        <p:blipFill>
          <a:blip r:embed="rId2" cstate="print"/>
          <a:srcRect/>
          <a:stretch>
            <a:fillRect/>
          </a:stretch>
        </p:blipFill>
        <p:spPr bwMode="auto">
          <a:xfrm>
            <a:off x="0" y="522514"/>
            <a:ext cx="10450286" cy="613954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981200" y="0"/>
            <a:ext cx="2364750" cy="646331"/>
          </a:xfrm>
          <a:prstGeom prst="rect">
            <a:avLst/>
          </a:prstGeom>
          <a:noFill/>
          <a:ln w="9525">
            <a:noFill/>
            <a:miter lim="800000"/>
            <a:headEnd/>
            <a:tailEnd/>
          </a:ln>
        </p:spPr>
        <p:txBody>
          <a:bodyPr wrap="none">
            <a:spAutoFit/>
          </a:bodyPr>
          <a:lstStyle/>
          <a:p>
            <a:pPr eaLnBrk="1" hangingPunct="1"/>
            <a:r>
              <a:rPr lang="en-US" altLang="zh-CN" sz="3600" b="1" dirty="0">
                <a:solidFill>
                  <a:srgbClr val="FFFFFF"/>
                </a:solidFill>
                <a:latin typeface="Arial" charset="0"/>
              </a:rPr>
              <a:t>questions</a:t>
            </a:r>
          </a:p>
        </p:txBody>
      </p:sp>
      <p:sp>
        <p:nvSpPr>
          <p:cNvPr id="5" name="TextBox 4"/>
          <p:cNvSpPr txBox="1"/>
          <p:nvPr/>
        </p:nvSpPr>
        <p:spPr>
          <a:xfrm>
            <a:off x="0" y="767443"/>
            <a:ext cx="12192000" cy="2677656"/>
          </a:xfrm>
          <a:prstGeom prst="rect">
            <a:avLst/>
          </a:prstGeom>
          <a:noFill/>
        </p:spPr>
        <p:txBody>
          <a:bodyPr wrap="square" rtlCol="0">
            <a:spAutoFit/>
          </a:bodyPr>
          <a:lstStyle/>
          <a:p>
            <a:r>
              <a:rPr lang="en-US" altLang="zh-CN" sz="2800" dirty="0"/>
              <a:t> </a:t>
            </a:r>
            <a:r>
              <a:rPr lang="en-US" altLang="zh-CN" sz="2800" b="1" dirty="0"/>
              <a:t>1. What can we conclude from the first paragraph?</a:t>
            </a:r>
            <a:endParaRPr lang="zh-CN" altLang="zh-CN" sz="2800" b="1" dirty="0"/>
          </a:p>
          <a:p>
            <a:r>
              <a:rPr lang="en-US" altLang="zh-CN" sz="2800" dirty="0"/>
              <a:t>A. Major cities are to blame for most of the air pollution.</a:t>
            </a:r>
            <a:endParaRPr lang="zh-CN" altLang="zh-CN" sz="2800" dirty="0"/>
          </a:p>
          <a:p>
            <a:r>
              <a:rPr lang="en-US" altLang="zh-CN" sz="2800" dirty="0"/>
              <a:t>B. Reduced human activity has been good for the environment.</a:t>
            </a:r>
            <a:endParaRPr lang="zh-CN" altLang="zh-CN" sz="2800" dirty="0"/>
          </a:p>
          <a:p>
            <a:r>
              <a:rPr lang="en-US" altLang="zh-CN" sz="2800" dirty="0"/>
              <a:t>C. The novel coronavirus outbreak resulted from human activity.</a:t>
            </a:r>
            <a:endParaRPr lang="zh-CN" altLang="zh-CN" sz="2800" dirty="0"/>
          </a:p>
          <a:p>
            <a:r>
              <a:rPr lang="en-US" altLang="zh-CN" sz="2800" dirty="0"/>
              <a:t>D. The novel coronavirus outbreak has warned humans to protect nature.</a:t>
            </a:r>
            <a:endParaRPr lang="zh-CN" altLang="zh-CN" sz="2800" dirty="0"/>
          </a:p>
          <a:p>
            <a:endParaRPr lang="zh-CN" altLang="en-US" sz="2800" dirty="0"/>
          </a:p>
        </p:txBody>
      </p:sp>
      <p:sp>
        <p:nvSpPr>
          <p:cNvPr id="6" name="TextBox 5"/>
          <p:cNvSpPr txBox="1"/>
          <p:nvPr/>
        </p:nvSpPr>
        <p:spPr>
          <a:xfrm>
            <a:off x="0" y="3526971"/>
            <a:ext cx="12192000" cy="31085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just"/>
            <a:r>
              <a:rPr lang="en-US" altLang="zh-CN" sz="2800" dirty="0"/>
              <a:t>      While the human world is suffering from the novel coronavirus outbreak, our planet is actually showing certain signs of “recovery” from the damage caused by human activity. According to the BBC, new satellite images released by the European Space Agency </a:t>
            </a:r>
            <a:r>
              <a:rPr lang="en-US" altLang="zh-CN" sz="2800" dirty="0">
                <a:solidFill>
                  <a:srgbClr val="FF0000"/>
                </a:solidFill>
              </a:rPr>
              <a:t>showed that levels of air pollutants and greenhouse gases have “fallen sharply” in major cities in Europe and the United States ever since the lockdown started.</a:t>
            </a:r>
            <a:endParaRPr lang="zh-CN" altLang="zh-CN" sz="2800" dirty="0">
              <a:solidFill>
                <a:srgbClr val="FF0000"/>
              </a:solidFill>
            </a:endParaRPr>
          </a:p>
          <a:p>
            <a:endParaRPr lang="zh-CN" alt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981200" y="0"/>
            <a:ext cx="2492990" cy="646331"/>
          </a:xfrm>
          <a:prstGeom prst="rect">
            <a:avLst/>
          </a:prstGeom>
          <a:noFill/>
          <a:ln w="9525">
            <a:noFill/>
            <a:miter lim="800000"/>
            <a:headEnd/>
            <a:tailEnd/>
          </a:ln>
        </p:spPr>
        <p:txBody>
          <a:bodyPr wrap="none">
            <a:spAutoFit/>
          </a:bodyPr>
          <a:lstStyle/>
          <a:p>
            <a:pPr eaLnBrk="1" hangingPunct="1"/>
            <a:r>
              <a:rPr lang="en-US" altLang="zh-CN" sz="3600" b="1" dirty="0">
                <a:solidFill>
                  <a:srgbClr val="FFFFFF"/>
                </a:solidFill>
                <a:latin typeface="Arial" charset="0"/>
              </a:rPr>
              <a:t>questions </a:t>
            </a:r>
          </a:p>
        </p:txBody>
      </p:sp>
      <p:sp>
        <p:nvSpPr>
          <p:cNvPr id="4" name="TextBox 3"/>
          <p:cNvSpPr txBox="1"/>
          <p:nvPr/>
        </p:nvSpPr>
        <p:spPr>
          <a:xfrm>
            <a:off x="195942" y="734787"/>
            <a:ext cx="11996057" cy="3662541"/>
          </a:xfrm>
          <a:prstGeom prst="rect">
            <a:avLst/>
          </a:prstGeom>
          <a:noFill/>
        </p:spPr>
        <p:txBody>
          <a:bodyPr wrap="square" rtlCol="0">
            <a:spAutoFit/>
          </a:bodyPr>
          <a:lstStyle/>
          <a:p>
            <a:r>
              <a:rPr lang="en-US" altLang="zh-CN" sz="3200" b="1" dirty="0"/>
              <a:t> </a:t>
            </a:r>
            <a:r>
              <a:rPr lang="en-US" altLang="zh-CN" sz="2800" b="1" dirty="0"/>
              <a:t>2. Why was Antarctica likely a rainforest 90 million years ago, according to the text?</a:t>
            </a:r>
            <a:endParaRPr lang="zh-CN" altLang="zh-CN" sz="2800" b="1" dirty="0"/>
          </a:p>
          <a:p>
            <a:r>
              <a:rPr lang="en-US" altLang="zh-CN" sz="2800" dirty="0"/>
              <a:t>A. Its Cretaceous greenhouse climate was found to be unextreme.</a:t>
            </a:r>
            <a:endParaRPr lang="zh-CN" altLang="zh-CN" sz="2800" dirty="0"/>
          </a:p>
          <a:p>
            <a:r>
              <a:rPr lang="en-US" altLang="zh-CN" sz="2800" dirty="0"/>
              <a:t>B. Proof of high greenhouse gas concentrations were discovered there.</a:t>
            </a:r>
            <a:endParaRPr lang="zh-CN" altLang="zh-CN" sz="2800" dirty="0"/>
          </a:p>
          <a:p>
            <a:r>
              <a:rPr lang="en-US" altLang="zh-CN" sz="2800" dirty="0"/>
              <a:t>C. Typical products of a rainforest were found underground.</a:t>
            </a:r>
            <a:endParaRPr lang="zh-CN" altLang="zh-CN" sz="2800" dirty="0"/>
          </a:p>
          <a:p>
            <a:r>
              <a:rPr lang="en-US" altLang="zh-CN" sz="2800" dirty="0"/>
              <a:t>D. Traces of dinosaurs living in rainforests were found underground. </a:t>
            </a:r>
            <a:endParaRPr lang="zh-CN" altLang="zh-CN" sz="2800" dirty="0"/>
          </a:p>
          <a:p>
            <a:r>
              <a:rPr lang="en-US" altLang="zh-CN" sz="2800" dirty="0"/>
              <a:t> </a:t>
            </a:r>
            <a:endParaRPr lang="zh-CN" altLang="zh-CN" sz="2800" dirty="0"/>
          </a:p>
          <a:p>
            <a:endParaRPr lang="zh-CN" altLang="en-US" sz="3200" dirty="0"/>
          </a:p>
        </p:txBody>
      </p:sp>
      <p:sp>
        <p:nvSpPr>
          <p:cNvPr id="5" name="TextBox 4"/>
          <p:cNvSpPr txBox="1"/>
          <p:nvPr/>
        </p:nvSpPr>
        <p:spPr>
          <a:xfrm>
            <a:off x="277587" y="3510643"/>
            <a:ext cx="11495314" cy="267765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just"/>
            <a:r>
              <a:rPr lang="en-US" altLang="zh-CN" sz="2800" dirty="0"/>
              <a:t>….. A team of scientists drilled (</a:t>
            </a:r>
            <a:r>
              <a:rPr lang="zh-CN" altLang="zh-CN" sz="2800" dirty="0"/>
              <a:t>钻</a:t>
            </a:r>
            <a:r>
              <a:rPr lang="en-US" altLang="zh-CN" sz="2800" dirty="0"/>
              <a:t>) a hole into the seafloor in west Antarctica and extracted (</a:t>
            </a:r>
            <a:r>
              <a:rPr lang="zh-CN" altLang="zh-CN" sz="2800" dirty="0"/>
              <a:t>提取</a:t>
            </a:r>
            <a:r>
              <a:rPr lang="en-US" altLang="zh-CN" sz="2800" dirty="0"/>
              <a:t>) material from underground, in which they found traces of roots, spores and pollen – </a:t>
            </a:r>
            <a:r>
              <a:rPr lang="en-US" altLang="zh-CN" sz="2800" dirty="0">
                <a:solidFill>
                  <a:srgbClr val="FF0000"/>
                </a:solidFill>
              </a:rPr>
              <a:t>typical products of a rainforest – that dated back 90 million years ago. In other words, Antarctica was very likely a rainforest back when the dinosaurs walked on Earth.</a:t>
            </a:r>
            <a:endParaRPr lang="zh-CN" altLang="zh-CN" sz="2800" dirty="0">
              <a:solidFill>
                <a:srgbClr val="FF0000"/>
              </a:solidFill>
            </a:endParaRPr>
          </a:p>
          <a:p>
            <a:endParaRPr lang="zh-CN" alt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981200" y="0"/>
            <a:ext cx="2698175" cy="646331"/>
          </a:xfrm>
          <a:prstGeom prst="rect">
            <a:avLst/>
          </a:prstGeom>
          <a:noFill/>
          <a:ln w="9525">
            <a:noFill/>
            <a:miter lim="800000"/>
            <a:headEnd/>
            <a:tailEnd/>
          </a:ln>
        </p:spPr>
        <p:txBody>
          <a:bodyPr wrap="none">
            <a:spAutoFit/>
          </a:bodyPr>
          <a:lstStyle/>
          <a:p>
            <a:pPr eaLnBrk="1" hangingPunct="1"/>
            <a:r>
              <a:rPr lang="en-US" altLang="zh-CN" sz="3600" b="1" dirty="0">
                <a:solidFill>
                  <a:srgbClr val="FFFFFF"/>
                </a:solidFill>
                <a:latin typeface="Arial" charset="0"/>
              </a:rPr>
              <a:t>Questions  </a:t>
            </a:r>
          </a:p>
        </p:txBody>
      </p:sp>
      <p:sp>
        <p:nvSpPr>
          <p:cNvPr id="4" name="TextBox 3"/>
          <p:cNvSpPr txBox="1"/>
          <p:nvPr/>
        </p:nvSpPr>
        <p:spPr>
          <a:xfrm>
            <a:off x="228600" y="783772"/>
            <a:ext cx="11397342" cy="2677656"/>
          </a:xfrm>
          <a:prstGeom prst="rect">
            <a:avLst/>
          </a:prstGeom>
          <a:noFill/>
        </p:spPr>
        <p:txBody>
          <a:bodyPr wrap="square" rtlCol="0">
            <a:spAutoFit/>
          </a:bodyPr>
          <a:lstStyle/>
          <a:p>
            <a:r>
              <a:rPr lang="en-US" altLang="zh-CN" sz="2800" b="1" dirty="0"/>
              <a:t>3. Which of the following would the author probably agree with?</a:t>
            </a:r>
            <a:endParaRPr lang="zh-CN" altLang="zh-CN" sz="2800" b="1" dirty="0"/>
          </a:p>
          <a:p>
            <a:r>
              <a:rPr lang="en-US" altLang="zh-CN" sz="2800" dirty="0"/>
              <a:t>A. Human activity doesn’t pose much of a threat to Antarctica.  </a:t>
            </a:r>
            <a:endParaRPr lang="zh-CN" altLang="zh-CN" sz="2800" dirty="0"/>
          </a:p>
          <a:p>
            <a:r>
              <a:rPr lang="en-US" altLang="zh-CN" sz="2800" dirty="0"/>
              <a:t>B. Little can be done to stop extreme change in Antarctica. </a:t>
            </a:r>
            <a:endParaRPr lang="zh-CN" altLang="zh-CN" sz="2800" dirty="0"/>
          </a:p>
          <a:p>
            <a:r>
              <a:rPr lang="en-US" altLang="zh-CN" sz="2800" dirty="0"/>
              <a:t>C. The lockdown can be used to slow down global warming.</a:t>
            </a:r>
            <a:endParaRPr lang="zh-CN" altLang="zh-CN" sz="2800" dirty="0"/>
          </a:p>
          <a:p>
            <a:r>
              <a:rPr lang="en-US" altLang="zh-CN" sz="2800" dirty="0"/>
              <a:t>D. We should reduce carbon dioxide emissions for our own sake.</a:t>
            </a:r>
            <a:endParaRPr lang="zh-CN" altLang="zh-CN" sz="2800" dirty="0"/>
          </a:p>
          <a:p>
            <a:endParaRPr lang="zh-CN" altLang="en-US" sz="2800" dirty="0">
              <a:solidFill>
                <a:srgbClr val="FF0000"/>
              </a:solidFill>
            </a:endParaRPr>
          </a:p>
        </p:txBody>
      </p:sp>
      <p:sp>
        <p:nvSpPr>
          <p:cNvPr id="5" name="TextBox 4"/>
          <p:cNvSpPr txBox="1"/>
          <p:nvPr/>
        </p:nvSpPr>
        <p:spPr>
          <a:xfrm>
            <a:off x="195943" y="3347356"/>
            <a:ext cx="11740243" cy="2523768"/>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just"/>
            <a:r>
              <a:rPr lang="en-US" altLang="zh-CN" sz="2800" dirty="0"/>
              <a:t>       Ice or no ice, Antarctica will be – and has always been – fine with extreme changes. </a:t>
            </a:r>
            <a:r>
              <a:rPr lang="en-US" altLang="zh-CN" sz="2800" dirty="0">
                <a:solidFill>
                  <a:srgbClr val="FF0000"/>
                </a:solidFill>
              </a:rPr>
              <a:t>The human world, however, may not be. </a:t>
            </a:r>
            <a:endParaRPr lang="zh-CN" altLang="zh-CN" sz="2800" dirty="0">
              <a:solidFill>
                <a:srgbClr val="FF0000"/>
              </a:solidFill>
            </a:endParaRPr>
          </a:p>
          <a:p>
            <a:pPr algn="just"/>
            <a:r>
              <a:rPr lang="en-US" altLang="zh-CN" sz="2800" dirty="0"/>
              <a:t>      Now, during the coronavirus lockdown, we’ve seen the changes resulting from less human activity. </a:t>
            </a:r>
            <a:r>
              <a:rPr lang="en-US" altLang="zh-CN" sz="2800" dirty="0">
                <a:solidFill>
                  <a:srgbClr val="FF0000"/>
                </a:solidFill>
              </a:rPr>
              <a:t>Hopefully, we’ll hold on to those changes – not for Antarctica or the planet, but for ourselves.                        </a:t>
            </a:r>
            <a:endParaRPr lang="zh-CN" altLang="zh-CN" sz="2800" dirty="0">
              <a:solidFill>
                <a:srgbClr val="FF0000"/>
              </a:solidFill>
            </a:endParaRPr>
          </a:p>
          <a:p>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981200" y="0"/>
            <a:ext cx="3407984" cy="646331"/>
          </a:xfrm>
          <a:prstGeom prst="rect">
            <a:avLst/>
          </a:prstGeom>
          <a:noFill/>
          <a:ln w="9525">
            <a:noFill/>
            <a:miter lim="800000"/>
            <a:headEnd/>
            <a:tailEnd/>
          </a:ln>
        </p:spPr>
        <p:txBody>
          <a:bodyPr wrap="none">
            <a:spAutoFit/>
          </a:bodyPr>
          <a:lstStyle/>
          <a:p>
            <a:pPr eaLnBrk="1" hangingPunct="1"/>
            <a:r>
              <a:rPr lang="en-US" altLang="zh-CN" sz="3600" b="1" dirty="0">
                <a:solidFill>
                  <a:srgbClr val="FFFFFF"/>
                </a:solidFill>
                <a:latin typeface="Arial" charset="0"/>
              </a:rPr>
              <a:t>Word learning </a:t>
            </a:r>
          </a:p>
        </p:txBody>
      </p:sp>
      <p:sp>
        <p:nvSpPr>
          <p:cNvPr id="4" name="TextBox 3"/>
          <p:cNvSpPr txBox="1"/>
          <p:nvPr/>
        </p:nvSpPr>
        <p:spPr>
          <a:xfrm>
            <a:off x="290833" y="1994859"/>
            <a:ext cx="3451266" cy="646331"/>
          </a:xfrm>
          <a:prstGeom prst="rect">
            <a:avLst/>
          </a:prstGeom>
          <a:noFill/>
        </p:spPr>
        <p:txBody>
          <a:bodyPr wrap="none" rtlCol="0">
            <a:spAutoFit/>
          </a:bodyPr>
          <a:lstStyle/>
          <a:p>
            <a:r>
              <a:rPr lang="en-US" altLang="zh-CN" sz="3600" b="1" dirty="0">
                <a:solidFill>
                  <a:srgbClr val="0070C0"/>
                </a:solidFill>
              </a:rPr>
              <a:t>1.Release  [ri'li:s]</a:t>
            </a:r>
          </a:p>
        </p:txBody>
      </p:sp>
      <p:sp>
        <p:nvSpPr>
          <p:cNvPr id="5" name="TextBox 4"/>
          <p:cNvSpPr txBox="1"/>
          <p:nvPr/>
        </p:nvSpPr>
        <p:spPr>
          <a:xfrm>
            <a:off x="4347714" y="1322614"/>
            <a:ext cx="7435970" cy="3046988"/>
          </a:xfrm>
          <a:prstGeom prst="rect">
            <a:avLst/>
          </a:prstGeom>
          <a:noFill/>
        </p:spPr>
        <p:txBody>
          <a:bodyPr wrap="square" rtlCol="0">
            <a:spAutoFit/>
          </a:bodyPr>
          <a:lstStyle/>
          <a:p>
            <a:r>
              <a:rPr lang="en-US" altLang="zh-CN" sz="3200" dirty="0"/>
              <a:t>Let go</a:t>
            </a:r>
          </a:p>
          <a:p>
            <a:r>
              <a:rPr lang="en-US" altLang="zh-CN" sz="3200" dirty="0"/>
              <a:t>To allow sth to be shown or bought publicly</a:t>
            </a:r>
          </a:p>
          <a:p>
            <a:r>
              <a:rPr lang="en-US" altLang="zh-CN" sz="3200" dirty="0"/>
              <a:t>To let sb or sth to come out of a location</a:t>
            </a:r>
          </a:p>
          <a:p>
            <a:r>
              <a:rPr lang="en-US" altLang="zh-CN" sz="3200" dirty="0"/>
              <a:t/>
            </a:r>
            <a:br>
              <a:rPr lang="en-US" altLang="zh-CN" sz="3200" dirty="0"/>
            </a:br>
            <a:endParaRPr lang="en-US" altLang="zh-CN" sz="3200" dirty="0"/>
          </a:p>
          <a:p>
            <a:endParaRPr lang="zh-CN" altLang="en-US" sz="3200" dirty="0"/>
          </a:p>
        </p:txBody>
      </p:sp>
      <p:sp>
        <p:nvSpPr>
          <p:cNvPr id="6" name="TextBox 5"/>
          <p:cNvSpPr txBox="1"/>
          <p:nvPr/>
        </p:nvSpPr>
        <p:spPr>
          <a:xfrm>
            <a:off x="473529" y="3053443"/>
            <a:ext cx="10033516" cy="1615827"/>
          </a:xfrm>
          <a:prstGeom prst="rect">
            <a:avLst/>
          </a:prstGeom>
          <a:noFill/>
        </p:spPr>
        <p:txBody>
          <a:bodyPr wrap="none" rtlCol="0">
            <a:spAutoFit/>
          </a:bodyPr>
          <a:lstStyle/>
          <a:p>
            <a:r>
              <a:rPr lang="en-US" altLang="zh-CN" sz="3200" dirty="0"/>
              <a:t>1) </a:t>
            </a:r>
            <a:r>
              <a:rPr lang="zh-CN" altLang="en-US" sz="3200" dirty="0"/>
              <a:t>别松开绳子。</a:t>
            </a:r>
            <a:endParaRPr lang="en-US" altLang="zh-CN" sz="3200" dirty="0"/>
          </a:p>
          <a:p>
            <a:endParaRPr lang="en-US" altLang="zh-CN" sz="3200" dirty="0"/>
          </a:p>
          <a:p>
            <a:r>
              <a:rPr lang="en-US" altLang="zh-CN" sz="3200" dirty="0"/>
              <a:t>________________________________________________</a:t>
            </a:r>
            <a:endParaRPr lang="zh-CN" altLang="en-US" sz="3200" dirty="0"/>
          </a:p>
        </p:txBody>
      </p:sp>
      <p:sp>
        <p:nvSpPr>
          <p:cNvPr id="7" name="TextBox 6"/>
          <p:cNvSpPr txBox="1"/>
          <p:nvPr/>
        </p:nvSpPr>
        <p:spPr>
          <a:xfrm>
            <a:off x="424542" y="4555671"/>
            <a:ext cx="10033516" cy="1615827"/>
          </a:xfrm>
          <a:prstGeom prst="rect">
            <a:avLst/>
          </a:prstGeom>
          <a:noFill/>
        </p:spPr>
        <p:txBody>
          <a:bodyPr wrap="none" rtlCol="0">
            <a:spAutoFit/>
          </a:bodyPr>
          <a:lstStyle/>
          <a:p>
            <a:r>
              <a:rPr lang="en-US" altLang="zh-CN" sz="3200" dirty="0"/>
              <a:t>2) </a:t>
            </a:r>
            <a:r>
              <a:rPr lang="zh-CN" altLang="en-US" sz="3200" dirty="0"/>
              <a:t>污染物质正在不断地被排放到大气中去。</a:t>
            </a:r>
            <a:endParaRPr lang="en-US" altLang="zh-CN" sz="3200" dirty="0"/>
          </a:p>
          <a:p>
            <a:endParaRPr lang="en-US" altLang="zh-CN" sz="3200" dirty="0"/>
          </a:p>
          <a:p>
            <a:r>
              <a:rPr lang="en-US" altLang="zh-CN" sz="3200" dirty="0"/>
              <a:t>________________________________________________</a:t>
            </a:r>
          </a:p>
        </p:txBody>
      </p:sp>
      <p:pic>
        <p:nvPicPr>
          <p:cNvPr id="10" name="图片 46"/>
          <p:cNvPicPr>
            <a:picLocks noChangeAspect="1"/>
          </p:cNvPicPr>
          <p:nvPr/>
        </p:nvPicPr>
        <p:blipFill>
          <a:blip r:embed="rId2" cstate="print"/>
          <a:srcRect l="11806" b="18015"/>
          <a:stretch>
            <a:fillRect/>
          </a:stretch>
        </p:blipFill>
        <p:spPr bwMode="auto">
          <a:xfrm>
            <a:off x="9913937" y="4719637"/>
            <a:ext cx="2278063" cy="2138363"/>
          </a:xfrm>
          <a:prstGeom prst="rect">
            <a:avLst/>
          </a:prstGeom>
          <a:noFill/>
          <a:ln w="9525">
            <a:noFill/>
            <a:miter lim="800000"/>
            <a:headEnd/>
            <a:tailEnd/>
          </a:ln>
        </p:spPr>
      </p:pic>
      <p:sp>
        <p:nvSpPr>
          <p:cNvPr id="12" name="左大括号 11"/>
          <p:cNvSpPr/>
          <p:nvPr/>
        </p:nvSpPr>
        <p:spPr>
          <a:xfrm>
            <a:off x="4147457" y="1469571"/>
            <a:ext cx="155447" cy="145324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dirty="0">
              <a:solidFill>
                <a:srgbClr val="FF0000"/>
              </a:solidFill>
            </a:endParaRPr>
          </a:p>
        </p:txBody>
      </p:sp>
      <p:sp>
        <p:nvSpPr>
          <p:cNvPr id="9" name="TextBox 8"/>
          <p:cNvSpPr txBox="1"/>
          <p:nvPr/>
        </p:nvSpPr>
        <p:spPr>
          <a:xfrm>
            <a:off x="386861" y="3702819"/>
            <a:ext cx="10977824" cy="646331"/>
          </a:xfrm>
          <a:prstGeom prst="rect">
            <a:avLst/>
          </a:prstGeom>
          <a:noFill/>
        </p:spPr>
        <p:txBody>
          <a:bodyPr wrap="square" rtlCol="0">
            <a:spAutoFit/>
          </a:bodyPr>
          <a:lstStyle/>
          <a:p>
            <a:r>
              <a:rPr lang="en-US" altLang="zh-CN" sz="3600" dirty="0">
                <a:solidFill>
                  <a:srgbClr val="FF0000"/>
                </a:solidFill>
              </a:rPr>
              <a:t>Don’t release the rope.</a:t>
            </a:r>
            <a:endParaRPr lang="zh-CN" altLang="en-US" sz="3600" dirty="0">
              <a:solidFill>
                <a:srgbClr val="FF0000"/>
              </a:solidFill>
            </a:endParaRPr>
          </a:p>
        </p:txBody>
      </p:sp>
      <p:sp>
        <p:nvSpPr>
          <p:cNvPr id="11" name="TextBox 10"/>
          <p:cNvSpPr txBox="1"/>
          <p:nvPr/>
        </p:nvSpPr>
        <p:spPr>
          <a:xfrm>
            <a:off x="463899" y="5256962"/>
            <a:ext cx="10977824" cy="1200329"/>
          </a:xfrm>
          <a:prstGeom prst="rect">
            <a:avLst/>
          </a:prstGeom>
          <a:noFill/>
        </p:spPr>
        <p:txBody>
          <a:bodyPr wrap="square" rtlCol="0">
            <a:spAutoFit/>
          </a:bodyPr>
          <a:lstStyle/>
          <a:p>
            <a:r>
              <a:rPr lang="en-US" altLang="zh-CN" sz="3600" dirty="0">
                <a:solidFill>
                  <a:srgbClr val="FF0000"/>
                </a:solidFill>
              </a:rPr>
              <a:t>Pollutants are constantly being released into the atmosphere.</a:t>
            </a:r>
            <a:endParaRPr lang="zh-CN" altLang="en-US" sz="3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ox(in)">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981200" y="0"/>
            <a:ext cx="3407984" cy="646331"/>
          </a:xfrm>
          <a:prstGeom prst="rect">
            <a:avLst/>
          </a:prstGeom>
          <a:noFill/>
          <a:ln w="9525">
            <a:noFill/>
            <a:miter lim="800000"/>
            <a:headEnd/>
            <a:tailEnd/>
          </a:ln>
        </p:spPr>
        <p:txBody>
          <a:bodyPr wrap="none">
            <a:spAutoFit/>
          </a:bodyPr>
          <a:lstStyle/>
          <a:p>
            <a:pPr eaLnBrk="1" hangingPunct="1"/>
            <a:r>
              <a:rPr lang="en-US" altLang="zh-CN" sz="3600" b="1" dirty="0">
                <a:solidFill>
                  <a:srgbClr val="FFFFFF"/>
                </a:solidFill>
                <a:latin typeface="Arial" charset="0"/>
              </a:rPr>
              <a:t>Word learning </a:t>
            </a:r>
          </a:p>
        </p:txBody>
      </p:sp>
      <p:sp>
        <p:nvSpPr>
          <p:cNvPr id="4" name="TextBox 3"/>
          <p:cNvSpPr txBox="1"/>
          <p:nvPr/>
        </p:nvSpPr>
        <p:spPr>
          <a:xfrm>
            <a:off x="1107259" y="1407031"/>
            <a:ext cx="1418978" cy="646331"/>
          </a:xfrm>
          <a:prstGeom prst="rect">
            <a:avLst/>
          </a:prstGeom>
          <a:noFill/>
        </p:spPr>
        <p:txBody>
          <a:bodyPr wrap="none" rtlCol="0">
            <a:spAutoFit/>
          </a:bodyPr>
          <a:lstStyle/>
          <a:p>
            <a:r>
              <a:rPr lang="en-US" altLang="zh-CN" sz="3600" dirty="0">
                <a:solidFill>
                  <a:srgbClr val="0070C0"/>
                </a:solidFill>
              </a:rPr>
              <a:t>2.Melt</a:t>
            </a:r>
          </a:p>
        </p:txBody>
      </p:sp>
      <p:sp>
        <p:nvSpPr>
          <p:cNvPr id="5" name="TextBox 4"/>
          <p:cNvSpPr txBox="1"/>
          <p:nvPr/>
        </p:nvSpPr>
        <p:spPr>
          <a:xfrm>
            <a:off x="2860557" y="1392956"/>
            <a:ext cx="7435970" cy="2123658"/>
          </a:xfrm>
          <a:prstGeom prst="rect">
            <a:avLst/>
          </a:prstGeom>
          <a:noFill/>
        </p:spPr>
        <p:txBody>
          <a:bodyPr wrap="square" rtlCol="0">
            <a:spAutoFit/>
          </a:bodyPr>
          <a:lstStyle/>
          <a:p>
            <a:r>
              <a:rPr lang="en-US" altLang="zh-CN" sz="3600" dirty="0"/>
              <a:t>To cause sth solid to become liquid </a:t>
            </a:r>
          </a:p>
          <a:p>
            <a:endParaRPr lang="en-US" altLang="zh-CN" sz="3200" dirty="0"/>
          </a:p>
          <a:p>
            <a:endParaRPr lang="en-US" altLang="zh-CN" sz="3200" dirty="0"/>
          </a:p>
          <a:p>
            <a:endParaRPr lang="zh-CN" altLang="en-US" sz="3200" dirty="0"/>
          </a:p>
        </p:txBody>
      </p:sp>
      <p:sp>
        <p:nvSpPr>
          <p:cNvPr id="6" name="TextBox 5"/>
          <p:cNvSpPr txBox="1"/>
          <p:nvPr/>
        </p:nvSpPr>
        <p:spPr>
          <a:xfrm>
            <a:off x="996043" y="3167743"/>
            <a:ext cx="10270760" cy="1754326"/>
          </a:xfrm>
          <a:prstGeom prst="rect">
            <a:avLst/>
          </a:prstGeom>
          <a:noFill/>
        </p:spPr>
        <p:txBody>
          <a:bodyPr wrap="none" rtlCol="0">
            <a:spAutoFit/>
          </a:bodyPr>
          <a:lstStyle/>
          <a:p>
            <a:r>
              <a:rPr lang="zh-CN" altLang="en-US" sz="3600" dirty="0"/>
              <a:t>覆盖南极的冰已经开始融化了。</a:t>
            </a:r>
            <a:endParaRPr lang="en-US" altLang="zh-CN" sz="3600" dirty="0"/>
          </a:p>
          <a:p>
            <a:endParaRPr lang="en-US" altLang="zh-CN" sz="3600" dirty="0"/>
          </a:p>
          <a:p>
            <a:r>
              <a:rPr lang="en-US" altLang="zh-CN" sz="3600" dirty="0"/>
              <a:t>____________________________________________</a:t>
            </a:r>
            <a:endParaRPr lang="zh-CN" altLang="en-US" sz="3600" dirty="0"/>
          </a:p>
        </p:txBody>
      </p:sp>
      <p:pic>
        <p:nvPicPr>
          <p:cNvPr id="8" name="图片 46"/>
          <p:cNvPicPr>
            <a:picLocks noChangeAspect="1"/>
          </p:cNvPicPr>
          <p:nvPr/>
        </p:nvPicPr>
        <p:blipFill>
          <a:blip r:embed="rId2" cstate="print"/>
          <a:srcRect l="11806" b="18015"/>
          <a:stretch>
            <a:fillRect/>
          </a:stretch>
        </p:blipFill>
        <p:spPr bwMode="auto">
          <a:xfrm>
            <a:off x="9913937" y="4719637"/>
            <a:ext cx="2278063" cy="2138363"/>
          </a:xfrm>
          <a:prstGeom prst="rect">
            <a:avLst/>
          </a:prstGeom>
          <a:noFill/>
          <a:ln w="9525">
            <a:noFill/>
            <a:miter lim="800000"/>
            <a:headEnd/>
            <a:tailEnd/>
          </a:ln>
        </p:spPr>
      </p:pic>
      <p:sp>
        <p:nvSpPr>
          <p:cNvPr id="7" name="TextBox 6"/>
          <p:cNvSpPr txBox="1"/>
          <p:nvPr/>
        </p:nvSpPr>
        <p:spPr>
          <a:xfrm>
            <a:off x="1087505" y="4195645"/>
            <a:ext cx="10977824" cy="646331"/>
          </a:xfrm>
          <a:prstGeom prst="rect">
            <a:avLst/>
          </a:prstGeom>
          <a:noFill/>
        </p:spPr>
        <p:txBody>
          <a:bodyPr wrap="square" rtlCol="0">
            <a:spAutoFit/>
          </a:bodyPr>
          <a:lstStyle/>
          <a:p>
            <a:r>
              <a:rPr lang="en-US" altLang="zh-CN" sz="3600" dirty="0">
                <a:solidFill>
                  <a:srgbClr val="FF0000"/>
                </a:solidFill>
              </a:rPr>
              <a:t>The ice covering the Antarctic has begun to melt.</a:t>
            </a:r>
            <a:endParaRPr lang="zh-CN" altLang="en-US" sz="3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981200" y="0"/>
            <a:ext cx="3407984" cy="646331"/>
          </a:xfrm>
          <a:prstGeom prst="rect">
            <a:avLst/>
          </a:prstGeom>
          <a:noFill/>
          <a:ln w="9525">
            <a:noFill/>
            <a:miter lim="800000"/>
            <a:headEnd/>
            <a:tailEnd/>
          </a:ln>
        </p:spPr>
        <p:txBody>
          <a:bodyPr wrap="none">
            <a:spAutoFit/>
          </a:bodyPr>
          <a:lstStyle/>
          <a:p>
            <a:pPr eaLnBrk="1" hangingPunct="1"/>
            <a:r>
              <a:rPr lang="en-US" altLang="zh-CN" sz="3600" b="1" dirty="0" smtClean="0">
                <a:solidFill>
                  <a:srgbClr val="FFFFFF"/>
                </a:solidFill>
                <a:latin typeface="Arial" charset="0"/>
              </a:rPr>
              <a:t>Word learning </a:t>
            </a:r>
            <a:endParaRPr lang="en-US" altLang="zh-CN" sz="3600" b="1" dirty="0">
              <a:solidFill>
                <a:srgbClr val="FFFFFF"/>
              </a:solidFill>
              <a:latin typeface="Arial" charset="0"/>
            </a:endParaRPr>
          </a:p>
        </p:txBody>
      </p:sp>
      <p:sp>
        <p:nvSpPr>
          <p:cNvPr id="4" name="TextBox 3"/>
          <p:cNvSpPr txBox="1"/>
          <p:nvPr/>
        </p:nvSpPr>
        <p:spPr>
          <a:xfrm>
            <a:off x="584748" y="1358045"/>
            <a:ext cx="3142720" cy="646331"/>
          </a:xfrm>
          <a:prstGeom prst="rect">
            <a:avLst/>
          </a:prstGeom>
          <a:noFill/>
        </p:spPr>
        <p:txBody>
          <a:bodyPr wrap="none" rtlCol="0">
            <a:spAutoFit/>
          </a:bodyPr>
          <a:lstStyle/>
          <a:p>
            <a:r>
              <a:rPr lang="en-US" altLang="zh-CN" sz="3600" dirty="0" smtClean="0">
                <a:solidFill>
                  <a:srgbClr val="0070C0"/>
                </a:solidFill>
              </a:rPr>
              <a:t>3.concentration</a:t>
            </a:r>
            <a:endParaRPr lang="zh-CN" altLang="en-US" sz="3600" dirty="0">
              <a:solidFill>
                <a:srgbClr val="0070C0"/>
              </a:solidFill>
            </a:endParaRPr>
          </a:p>
        </p:txBody>
      </p:sp>
      <p:sp>
        <p:nvSpPr>
          <p:cNvPr id="5" name="TextBox 4"/>
          <p:cNvSpPr txBox="1"/>
          <p:nvPr/>
        </p:nvSpPr>
        <p:spPr>
          <a:xfrm>
            <a:off x="4347714" y="1322614"/>
            <a:ext cx="7435970" cy="3231654"/>
          </a:xfrm>
          <a:prstGeom prst="rect">
            <a:avLst/>
          </a:prstGeom>
          <a:noFill/>
        </p:spPr>
        <p:txBody>
          <a:bodyPr wrap="square" rtlCol="0">
            <a:spAutoFit/>
          </a:bodyPr>
          <a:lstStyle/>
          <a:p>
            <a:r>
              <a:rPr lang="en-US" altLang="zh-CN" sz="3600" dirty="0" smtClean="0"/>
              <a:t>complete attention</a:t>
            </a:r>
          </a:p>
          <a:p>
            <a:r>
              <a:rPr lang="en-US" altLang="zh-CN" sz="3600" dirty="0" smtClean="0"/>
              <a:t>concentrate vi. </a:t>
            </a:r>
            <a:br>
              <a:rPr lang="en-US" altLang="zh-CN" sz="3600" dirty="0" smtClean="0"/>
            </a:br>
            <a:endParaRPr lang="en-US" altLang="zh-CN" sz="3600" dirty="0" smtClean="0"/>
          </a:p>
          <a:p>
            <a:endParaRPr lang="en-US" altLang="zh-CN" sz="3200" dirty="0" smtClean="0"/>
          </a:p>
          <a:p>
            <a:endParaRPr lang="en-US" altLang="zh-CN" sz="3200" dirty="0" smtClean="0"/>
          </a:p>
          <a:p>
            <a:endParaRPr lang="zh-CN" altLang="en-US" sz="3200" dirty="0"/>
          </a:p>
        </p:txBody>
      </p:sp>
      <p:sp>
        <p:nvSpPr>
          <p:cNvPr id="6" name="TextBox 5"/>
          <p:cNvSpPr txBox="1"/>
          <p:nvPr/>
        </p:nvSpPr>
        <p:spPr>
          <a:xfrm>
            <a:off x="224287" y="2726871"/>
            <a:ext cx="12996831" cy="3416320"/>
          </a:xfrm>
          <a:prstGeom prst="rect">
            <a:avLst/>
          </a:prstGeom>
          <a:noFill/>
        </p:spPr>
        <p:txBody>
          <a:bodyPr wrap="square" rtlCol="0">
            <a:spAutoFit/>
          </a:bodyPr>
          <a:lstStyle/>
          <a:p>
            <a:pPr marL="742950" indent="-742950">
              <a:buAutoNum type="arabicPeriod"/>
            </a:pPr>
            <a:r>
              <a:rPr lang="zh-CN" altLang="en-US" sz="3600" dirty="0" smtClean="0"/>
              <a:t>外面的噪杂声让我走神了。</a:t>
            </a:r>
            <a:endParaRPr lang="en-US" altLang="zh-CN" sz="3600" dirty="0" smtClean="0"/>
          </a:p>
          <a:p>
            <a:pPr marL="742950" indent="-742950"/>
            <a:endParaRPr lang="en-US" altLang="zh-CN" sz="3600" dirty="0" smtClean="0"/>
          </a:p>
          <a:p>
            <a:endParaRPr lang="en-US" altLang="zh-CN" sz="3600" dirty="0" smtClean="0"/>
          </a:p>
          <a:p>
            <a:r>
              <a:rPr lang="en-US" altLang="zh-CN" sz="3600" dirty="0" smtClean="0"/>
              <a:t>2. </a:t>
            </a:r>
            <a:r>
              <a:rPr lang="zh-CN" altLang="en-US" sz="3600" dirty="0" smtClean="0"/>
              <a:t>外面的嘈杂声让我难以集中注意力。</a:t>
            </a:r>
          </a:p>
          <a:p>
            <a:endParaRPr lang="en-US" altLang="zh-CN" sz="3600" dirty="0" smtClean="0"/>
          </a:p>
          <a:p>
            <a:r>
              <a:rPr lang="en-US" altLang="zh-CN" sz="3600" dirty="0" smtClean="0"/>
              <a:t>___________________________________________________</a:t>
            </a:r>
            <a:endParaRPr lang="zh-CN" altLang="en-US" sz="3600" dirty="0"/>
          </a:p>
        </p:txBody>
      </p:sp>
      <p:pic>
        <p:nvPicPr>
          <p:cNvPr id="8" name="图片 46"/>
          <p:cNvPicPr>
            <a:picLocks noChangeAspect="1"/>
          </p:cNvPicPr>
          <p:nvPr/>
        </p:nvPicPr>
        <p:blipFill>
          <a:blip r:embed="rId2" cstate="print"/>
          <a:srcRect l="11806" b="18015"/>
          <a:stretch>
            <a:fillRect/>
          </a:stretch>
        </p:blipFill>
        <p:spPr bwMode="auto">
          <a:xfrm>
            <a:off x="10036175" y="4794250"/>
            <a:ext cx="2278063" cy="2138363"/>
          </a:xfrm>
          <a:prstGeom prst="rect">
            <a:avLst/>
          </a:prstGeom>
          <a:noFill/>
          <a:ln w="9525">
            <a:noFill/>
            <a:miter lim="800000"/>
            <a:headEnd/>
            <a:tailEnd/>
          </a:ln>
        </p:spPr>
      </p:pic>
      <p:sp>
        <p:nvSpPr>
          <p:cNvPr id="7" name="TextBox 6"/>
          <p:cNvSpPr txBox="1"/>
          <p:nvPr/>
        </p:nvSpPr>
        <p:spPr>
          <a:xfrm>
            <a:off x="447151" y="3461659"/>
            <a:ext cx="10977824" cy="1200329"/>
          </a:xfrm>
          <a:prstGeom prst="rect">
            <a:avLst/>
          </a:prstGeom>
          <a:noFill/>
        </p:spPr>
        <p:txBody>
          <a:bodyPr wrap="square" rtlCol="0">
            <a:spAutoFit/>
          </a:bodyPr>
          <a:lstStyle/>
          <a:p>
            <a:r>
              <a:rPr lang="en-US" altLang="zh-CN" sz="3600" dirty="0" smtClean="0">
                <a:solidFill>
                  <a:srgbClr val="FF0000"/>
                </a:solidFill>
              </a:rPr>
              <a:t>I lost concentration because of the noise outside.</a:t>
            </a:r>
          </a:p>
          <a:p>
            <a:endParaRPr lang="zh-CN" altLang="en-US" sz="3600" dirty="0" smtClean="0">
              <a:solidFill>
                <a:srgbClr val="FF0000"/>
              </a:solidFill>
            </a:endParaRPr>
          </a:p>
        </p:txBody>
      </p:sp>
      <p:sp>
        <p:nvSpPr>
          <p:cNvPr id="9" name="TextBox 8"/>
          <p:cNvSpPr txBox="1"/>
          <p:nvPr/>
        </p:nvSpPr>
        <p:spPr>
          <a:xfrm>
            <a:off x="341645" y="5109586"/>
            <a:ext cx="11294348" cy="1200329"/>
          </a:xfrm>
          <a:prstGeom prst="rect">
            <a:avLst/>
          </a:prstGeom>
          <a:noFill/>
        </p:spPr>
        <p:txBody>
          <a:bodyPr wrap="square" rtlCol="0">
            <a:spAutoFit/>
          </a:bodyPr>
          <a:lstStyle/>
          <a:p>
            <a:r>
              <a:rPr lang="en-US" altLang="zh-CN" sz="3600" dirty="0" smtClean="0">
                <a:solidFill>
                  <a:srgbClr val="FF0000"/>
                </a:solidFill>
              </a:rPr>
              <a:t>The noise outside made it difficult for me to concentrate.</a:t>
            </a:r>
            <a:endParaRPr lang="zh-CN" altLang="en-US" sz="3600" dirty="0" smtClean="0">
              <a:solidFill>
                <a:srgbClr val="FF0000"/>
              </a:solidFill>
            </a:endParaRPr>
          </a:p>
          <a:p>
            <a:endParaRPr lang="zh-CN" altLang="en-US" sz="36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theme/theme1.xml><?xml version="1.0" encoding="utf-8"?>
<a:theme xmlns:a="http://schemas.openxmlformats.org/drawingml/2006/main" name="sample">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高二17-18学年第28期总第704期课件">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C:\Users\CD20100062\Desktop\高二17-18学年第28期总第704期课件.ppt</Template>
  <TotalTime>4113</TotalTime>
  <Words>1027</Words>
  <Application>Microsoft Office PowerPoint</Application>
  <PresentationFormat>自定义</PresentationFormat>
  <Paragraphs>132</Paragraphs>
  <Slides>23</Slides>
  <Notes>0</Notes>
  <HiddenSlides>0</HiddenSlides>
  <MMClips>0</MMClips>
  <ScaleCrop>false</ScaleCrop>
  <HeadingPairs>
    <vt:vector size="4" baseType="variant">
      <vt:variant>
        <vt:lpstr>主题</vt:lpstr>
      </vt:variant>
      <vt:variant>
        <vt:i4>2</vt:i4>
      </vt:variant>
      <vt:variant>
        <vt:lpstr>幻灯片标题</vt:lpstr>
      </vt:variant>
      <vt:variant>
        <vt:i4>23</vt:i4>
      </vt:variant>
    </vt:vector>
  </HeadingPairs>
  <TitlesOfParts>
    <vt:vector size="25" baseType="lpstr">
      <vt:lpstr>sample</vt:lpstr>
      <vt:lpstr>高二17-18学年第28期总第704期课件</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vector>
  </TitlesOfParts>
  <Company>地球</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louyuanling</dc:creator>
  <cp:lastModifiedBy>yufeng nie</cp:lastModifiedBy>
  <cp:revision>277</cp:revision>
  <dcterms:created xsi:type="dcterms:W3CDTF">2018-03-14T11:47:55Z</dcterms:created>
  <dcterms:modified xsi:type="dcterms:W3CDTF">2020-04-13T08:33:07Z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