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261" r:id="rId3"/>
    <p:sldId id="257" r:id="rId4"/>
    <p:sldId id="271" r:id="rId5"/>
    <p:sldId id="272" r:id="rId6"/>
    <p:sldId id="265" r:id="rId7"/>
    <p:sldId id="263" r:id="rId8"/>
    <p:sldId id="262" r:id="rId9"/>
    <p:sldId id="273" r:id="rId10"/>
    <p:sldId id="266" r:id="rId11"/>
    <p:sldId id="259" r:id="rId12"/>
    <p:sldId id="268" r:id="rId13"/>
    <p:sldId id="267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FF"/>
    <a:srgbClr val="FFFFCC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3837D-9CE4-4A8C-95DC-8FCE8DF125D0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9566A-4384-4870-9C87-751F330AC7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37190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9566A-4384-4870-9C87-751F330AC77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lecture\&#24180;&#24230;&#25945;&#24072;&#25253;&#21002;&#38405;&#35835;2017.5.16\Westlife%20-%20The%20Rose.mp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3000372"/>
            <a:ext cx="820891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/>
              <a:t>21</a:t>
            </a:r>
            <a:r>
              <a:rPr lang="en-US" altLang="zh-CN" sz="4000" b="1" baseline="30000" dirty="0" smtClean="0"/>
              <a:t>st</a:t>
            </a:r>
            <a:r>
              <a:rPr lang="en-US" altLang="zh-CN" sz="4000" b="1" dirty="0" smtClean="0"/>
              <a:t> Century Teens</a:t>
            </a:r>
          </a:p>
          <a:p>
            <a:r>
              <a:rPr lang="en-US" altLang="zh-CN" sz="4000" b="1" dirty="0" smtClean="0"/>
              <a:t>Newspaper Reading class</a:t>
            </a:r>
          </a:p>
          <a:p>
            <a:r>
              <a:rPr lang="en-US" altLang="zh-CN" sz="4000" b="1" dirty="0" smtClean="0">
                <a:solidFill>
                  <a:srgbClr val="FF0000"/>
                </a:solidFill>
              </a:rPr>
              <a:t>		</a:t>
            </a:r>
          </a:p>
          <a:p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		By Herrick ·  Wang Zhijun</a:t>
            </a:r>
          </a:p>
          <a:p>
            <a:pPr algn="r"/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Nanchang Foreign Language School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图片 3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571612"/>
            <a:ext cx="8358246" cy="15001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696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1486" y="228688"/>
            <a:ext cx="81681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Newspaper extensive reading 3    </a:t>
            </a:r>
            <a:r>
              <a:rPr lang="en-US" altLang="zh-CN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ISSUE 791 </a:t>
            </a:r>
            <a:endParaRPr lang="zh-CN" alt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5720" y="714356"/>
            <a:ext cx="842968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Pre-reading</a:t>
            </a:r>
          </a:p>
          <a:p>
            <a:pPr>
              <a:lnSpc>
                <a:spcPct val="200000"/>
              </a:lnSpc>
            </a:pPr>
            <a:r>
              <a:rPr lang="en-US" altLang="zh-CN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How do you usually chat with your parents and friends? Face to face or on WeChat? Why?</a:t>
            </a:r>
            <a:endParaRPr lang="zh-CN" alt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5214950"/>
            <a:ext cx="2401780" cy="144752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71538" y="4071942"/>
            <a:ext cx="7406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Lost art of conversation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56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261486" y="228688"/>
            <a:ext cx="81681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Newspaper extensive reading 3    </a:t>
            </a:r>
            <a:r>
              <a:rPr lang="en-US" altLang="zh-CN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ISSUE 791 </a:t>
            </a:r>
            <a:endParaRPr lang="zh-CN" alt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" name="图片 14" descr="https://img.i21st.cn/paper/21se2/2020/791/a77742e71f3f79dd09e0583f716806d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85794"/>
            <a:ext cx="8858312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857884" y="128586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lively chats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43636" y="1500174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disappearing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72132" y="2285992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time and presence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85918" y="2714620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unnecessary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1538" y="4143380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make plans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00166" y="4643446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ignore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14744" y="5286388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duty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15140" y="3286124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about delight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00958" y="4357694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over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6578" y="4786322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fun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0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000240"/>
            <a:ext cx="86439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</a:rPr>
              <a:t>Critical thinking     </a:t>
            </a:r>
          </a:p>
          <a:p>
            <a:pPr marL="342900" indent="-342900">
              <a:lnSpc>
                <a:spcPct val="200000"/>
              </a:lnSpc>
            </a:pPr>
            <a:r>
              <a:rPr lang="en-US" altLang="zh-CN" sz="2800" b="1" dirty="0" smtClean="0"/>
              <a:t>But conversation isn’t always about need; sometimes , it’s about delight.  (p5)</a:t>
            </a:r>
            <a:br>
              <a:rPr lang="en-US" altLang="zh-CN" sz="2800" b="1" dirty="0" smtClean="0"/>
            </a:b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1486" y="228688"/>
            <a:ext cx="81681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Newspaper extensive reading 3    </a:t>
            </a:r>
            <a:r>
              <a:rPr lang="en-US" altLang="zh-CN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ISSUE 791 </a:t>
            </a:r>
            <a:endParaRPr lang="zh-CN" alt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6989" y="256208"/>
            <a:ext cx="62552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Newspaper  reading  homework</a:t>
            </a:r>
            <a:endParaRPr lang="zh-CN" alt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714488"/>
            <a:ext cx="84296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/>
              <a:t>1. Take down the new words and phrases learned today;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 smtClean="0"/>
              <a:t>2. Issue 791/792: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 smtClean="0"/>
              <a:t>Intensive reading  P2, extensive reading P3/P4.</a:t>
            </a:r>
            <a:endParaRPr lang="zh-CN" altLang="en-US" sz="3200" b="1" dirty="0"/>
          </a:p>
        </p:txBody>
      </p:sp>
      <p:sp>
        <p:nvSpPr>
          <p:cNvPr id="5" name="矩形 4"/>
          <p:cNvSpPr/>
          <p:nvPr/>
        </p:nvSpPr>
        <p:spPr>
          <a:xfrm>
            <a:off x="2214546" y="5500702"/>
            <a:ext cx="46616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YOU!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4572000" cy="6500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42852"/>
            <a:ext cx="4786314" cy="650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2979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214422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 smtClean="0"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Stay calm in school</a:t>
            </a:r>
            <a:endParaRPr lang="zh-CN" altLang="en-US" sz="3600" b="1" dirty="0">
              <a:solidFill>
                <a:srgbClr val="0070C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2744" y="228688"/>
            <a:ext cx="82797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Newspaper extensive reading    1    </a:t>
            </a:r>
            <a:r>
              <a:rPr lang="en-US" altLang="zh-CN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ISSUE 791  </a:t>
            </a:r>
            <a:endParaRPr lang="zh-CN" alt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928802"/>
            <a:ext cx="6215106" cy="3166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8596" y="4929198"/>
            <a:ext cx="7786742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</a:rPr>
              <a:t>Butterfly Hug method;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</a:rPr>
              <a:t>Restart learning with game thinking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</a:rPr>
              <a:t>Four Steps solution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317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14282" y="285728"/>
            <a:ext cx="82797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Newspaper extensive reading    1    </a:t>
            </a:r>
            <a:r>
              <a:rPr lang="en-US" altLang="zh-CN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ISSUE 791  </a:t>
            </a:r>
            <a:endParaRPr lang="zh-CN" alt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285720" y="1857364"/>
          <a:ext cx="8643998" cy="355761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85950"/>
                <a:gridCol w="6858048"/>
              </a:tblGrid>
              <a:tr h="642941">
                <a:tc gridSpan="2">
                  <a:txBody>
                    <a:bodyPr/>
                    <a:lstStyle/>
                    <a:p>
                      <a:r>
                        <a:rPr lang="en-US" altLang="zh-CN" sz="2800" b="1" dirty="0" smtClean="0">
                          <a:solidFill>
                            <a:srgbClr val="FF0000"/>
                          </a:solidFill>
                        </a:rPr>
                        <a:t>Restart learning with game thinking</a:t>
                      </a:r>
                      <a:endParaRPr lang="zh-CN" alt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FFFF">
                        <a:alpha val="3607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971557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First</a:t>
                      </a:r>
                      <a:endParaRPr lang="zh-CN" altLang="en-US" sz="2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FFFF">
                        <a:alpha val="3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FFFF">
                        <a:alpha val="36078"/>
                      </a:srgbClr>
                    </a:solidFill>
                  </a:tcPr>
                </a:tc>
              </a:tr>
              <a:tr h="971557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second</a:t>
                      </a:r>
                      <a:endParaRPr lang="zh-CN" altLang="en-US" sz="2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FFFF">
                        <a:alpha val="3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FFFF">
                        <a:alpha val="36078"/>
                      </a:srgbClr>
                    </a:solidFill>
                  </a:tcPr>
                </a:tc>
              </a:tr>
              <a:tr h="971557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Most importantly</a:t>
                      </a:r>
                      <a:endParaRPr lang="zh-CN" altLang="en-US" sz="2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FFFF">
                        <a:alpha val="3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FFFF">
                        <a:alpha val="36078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14546" y="2571744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Clarify the mission of the game: </a:t>
            </a:r>
          </a:p>
          <a:p>
            <a:r>
              <a:rPr lang="en-US" altLang="zh-CN" sz="2400" b="1" dirty="0" smtClean="0"/>
              <a:t>the goal, time limited, current progress</a:t>
            </a:r>
            <a:endParaRPr lang="zh-CN" alt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14546" y="3643314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Set up daily tasks, daily feedback; rewards</a:t>
            </a:r>
            <a:endParaRPr lang="zh-CN" alt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85984" y="4500570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Improve concentration by practice</a:t>
            </a:r>
            <a:endParaRPr lang="zh-CN" alt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57158" y="5357826"/>
            <a:ext cx="46434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</a:rPr>
              <a:t>Four Steps solution: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7158" y="6072206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Face it . Accept it .  Deal with it .  Let it go .</a:t>
            </a:r>
            <a:endParaRPr lang="zh-CN" alt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85720" y="857232"/>
            <a:ext cx="464347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</a:rPr>
              <a:t>Butterfly Hug method 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698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928802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b="1" dirty="0" smtClean="0"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Birds are hugely intelligent</a:t>
            </a:r>
            <a:endParaRPr lang="zh-CN" altLang="en-US" sz="4000" b="1" dirty="0">
              <a:solidFill>
                <a:srgbClr val="0070C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2744" y="228688"/>
            <a:ext cx="82797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Newspaper extensive reading    2    </a:t>
            </a:r>
            <a:r>
              <a:rPr lang="en-US" altLang="zh-CN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ISSUE 792  </a:t>
            </a:r>
            <a:endParaRPr lang="zh-CN" alt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图片 10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19696"/>
            <a:ext cx="2928926" cy="3438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 descr="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1" y="3429000"/>
            <a:ext cx="285752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图片 12" descr="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3500438"/>
            <a:ext cx="2786082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1317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92744" y="228688"/>
            <a:ext cx="82797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Newspaper extensive reading    2    </a:t>
            </a:r>
            <a:r>
              <a:rPr lang="en-US" altLang="zh-CN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ISSUE 792  </a:t>
            </a:r>
            <a:endParaRPr lang="zh-CN" alt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071546"/>
            <a:ext cx="457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 smtClean="0">
                <a:solidFill>
                  <a:srgbClr val="FF0000"/>
                </a:solidFill>
              </a:rPr>
              <a:t>Learn and match words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4282" y="2143116"/>
            <a:ext cx="3539752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</a:rPr>
              <a:t>1. do … justice</a:t>
            </a:r>
          </a:p>
          <a:p>
            <a:pPr>
              <a:lnSpc>
                <a:spcPct val="250000"/>
              </a:lnSpc>
            </a:pPr>
            <a:r>
              <a:rPr lang="en-US" altLang="zh-CN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</a:rPr>
              <a:t>2. trigger</a:t>
            </a:r>
          </a:p>
          <a:p>
            <a:pPr>
              <a:lnSpc>
                <a:spcPct val="250000"/>
              </a:lnSpc>
            </a:pPr>
            <a:r>
              <a:rPr lang="en-US" altLang="zh-CN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</a:rPr>
              <a:t>3. evolution</a:t>
            </a:r>
          </a:p>
          <a:p>
            <a:pPr>
              <a:lnSpc>
                <a:spcPct val="250000"/>
              </a:lnSpc>
            </a:pPr>
            <a:r>
              <a:rPr lang="en-US" altLang="zh-CN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</a:rPr>
              <a:t>4. cognitive capability</a:t>
            </a:r>
            <a:endParaRPr lang="zh-CN" alt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3438" y="2214554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treat adequately or fairly</a:t>
            </a:r>
            <a:endParaRPr lang="zh-CN" alt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43438" y="3071810"/>
            <a:ext cx="400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the ability to learn and know information</a:t>
            </a:r>
            <a:endParaRPr lang="zh-CN" alt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43438" y="4214818"/>
            <a:ext cx="400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activate or release or cause something happen</a:t>
            </a:r>
            <a:endParaRPr lang="zh-CN" alt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43438" y="5572140"/>
            <a:ext cx="400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a process of advancing or maturing</a:t>
            </a:r>
            <a:endParaRPr lang="zh-CN" altLang="en-US" sz="2800" b="1" dirty="0"/>
          </a:p>
        </p:txBody>
      </p:sp>
      <p:cxnSp>
        <p:nvCxnSpPr>
          <p:cNvPr id="15" name="直接连接符 14"/>
          <p:cNvCxnSpPr>
            <a:endCxn id="10" idx="1"/>
          </p:cNvCxnSpPr>
          <p:nvPr/>
        </p:nvCxnSpPr>
        <p:spPr>
          <a:xfrm flipV="1">
            <a:off x="2643174" y="2476164"/>
            <a:ext cx="2000264" cy="45277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endCxn id="12" idx="1"/>
          </p:cNvCxnSpPr>
          <p:nvPr/>
        </p:nvCxnSpPr>
        <p:spPr>
          <a:xfrm>
            <a:off x="1785918" y="3929066"/>
            <a:ext cx="2857520" cy="76280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endCxn id="13" idx="1"/>
          </p:cNvCxnSpPr>
          <p:nvPr/>
        </p:nvCxnSpPr>
        <p:spPr>
          <a:xfrm>
            <a:off x="2143108" y="5000636"/>
            <a:ext cx="2500330" cy="104855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endCxn id="11" idx="1"/>
          </p:cNvCxnSpPr>
          <p:nvPr/>
        </p:nvCxnSpPr>
        <p:spPr>
          <a:xfrm rot="5400000" flipH="1" flipV="1">
            <a:off x="2953139" y="4381907"/>
            <a:ext cx="2523342" cy="85725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1230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533465"/>
            <a:ext cx="841497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1. How did scientists learn the brain sizes of dinosaurs and extinct birds?</a:t>
            </a:r>
            <a:endParaRPr lang="zh-CN" altLang="zh-CN" sz="2000" b="1" dirty="0" smtClean="0"/>
          </a:p>
          <a:p>
            <a:r>
              <a:rPr lang="en-US" altLang="zh-CN" sz="2000" dirty="0" smtClean="0"/>
              <a:t>A. By referring to a database.</a:t>
            </a:r>
            <a:endParaRPr lang="zh-CN" altLang="zh-CN" sz="2000" dirty="0" smtClean="0"/>
          </a:p>
          <a:p>
            <a:r>
              <a:rPr lang="en-US" altLang="zh-CN" sz="2000" dirty="0" smtClean="0"/>
              <a:t>B. By analyzing their body size.</a:t>
            </a:r>
            <a:endParaRPr lang="zh-CN" altLang="zh-CN" sz="2000" dirty="0" smtClean="0"/>
          </a:p>
          <a:p>
            <a:r>
              <a:rPr lang="en-US" altLang="zh-CN" sz="2000" dirty="0" smtClean="0"/>
              <a:t>C. By studying their fossil skulls.</a:t>
            </a:r>
            <a:endParaRPr lang="zh-CN" altLang="zh-CN" sz="2000" dirty="0" smtClean="0"/>
          </a:p>
          <a:p>
            <a:r>
              <a:rPr lang="en-US" altLang="zh-CN" sz="2000" dirty="0" smtClean="0"/>
              <a:t>D. By examining the brain size of modern birds.</a:t>
            </a:r>
            <a:endParaRPr lang="zh-CN" altLang="zh-CN" sz="2000" dirty="0" smtClean="0"/>
          </a:p>
          <a:p>
            <a:r>
              <a:rPr lang="en-US" altLang="zh-CN" sz="2000" dirty="0" smtClean="0"/>
              <a:t> </a:t>
            </a:r>
            <a:endParaRPr lang="zh-CN" altLang="zh-CN" sz="2000" dirty="0" smtClean="0"/>
          </a:p>
          <a:p>
            <a:r>
              <a:rPr lang="en-US" altLang="zh-CN" sz="2000" b="1" dirty="0" smtClean="0"/>
              <a:t>2. What were birds’ brains like after the extinction of the dinosaurs?</a:t>
            </a:r>
            <a:endParaRPr lang="zh-CN" altLang="zh-CN" sz="2000" b="1" dirty="0" smtClean="0"/>
          </a:p>
          <a:p>
            <a:r>
              <a:rPr lang="en-US" altLang="zh-CN" sz="2000" dirty="0" smtClean="0"/>
              <a:t>A. They were the same size as non-avian dinosaurs.</a:t>
            </a:r>
            <a:endParaRPr lang="zh-CN" altLang="zh-CN" sz="2000" dirty="0" smtClean="0"/>
          </a:p>
          <a:p>
            <a:r>
              <a:rPr lang="en-US" altLang="zh-CN" sz="2000" dirty="0" smtClean="0"/>
              <a:t>B. They shrank to adapt to the environment.</a:t>
            </a:r>
            <a:endParaRPr lang="zh-CN" altLang="zh-CN" sz="2000" dirty="0" smtClean="0"/>
          </a:p>
          <a:p>
            <a:r>
              <a:rPr lang="en-US" altLang="zh-CN" sz="2000" dirty="0" smtClean="0"/>
              <a:t>C. They kept growing to avoid extinction.</a:t>
            </a:r>
            <a:endParaRPr lang="zh-CN" altLang="zh-CN" sz="2000" dirty="0" smtClean="0"/>
          </a:p>
          <a:p>
            <a:r>
              <a:rPr lang="en-US" altLang="zh-CN" sz="2000" dirty="0" smtClean="0"/>
              <a:t>D. They remained as big as they were before.</a:t>
            </a:r>
            <a:endParaRPr lang="zh-CN" altLang="zh-CN" sz="2000" dirty="0" smtClean="0"/>
          </a:p>
          <a:p>
            <a:r>
              <a:rPr lang="en-US" altLang="zh-CN" sz="2000" dirty="0" smtClean="0"/>
              <a:t> </a:t>
            </a:r>
            <a:endParaRPr lang="zh-CN" altLang="zh-CN" sz="2000" dirty="0" smtClean="0"/>
          </a:p>
          <a:p>
            <a:r>
              <a:rPr lang="en-US" altLang="zh-CN" sz="2000" b="1" dirty="0" smtClean="0"/>
              <a:t>3. According to Adam Smith, what do we know about birds?</a:t>
            </a:r>
            <a:endParaRPr lang="zh-CN" altLang="zh-CN" sz="2000" b="1" dirty="0" smtClean="0"/>
          </a:p>
          <a:p>
            <a:r>
              <a:rPr lang="en-US" altLang="zh-CN" sz="2000" dirty="0" smtClean="0"/>
              <a:t>A. Their brain evolution happened very rapidly.</a:t>
            </a:r>
            <a:endParaRPr lang="zh-CN" altLang="zh-CN" sz="2000" dirty="0" smtClean="0"/>
          </a:p>
          <a:p>
            <a:r>
              <a:rPr lang="en-US" altLang="zh-CN" sz="2000" dirty="0" smtClean="0"/>
              <a:t>B. Some species evolved to be smarter than others.</a:t>
            </a:r>
            <a:endParaRPr lang="zh-CN" altLang="zh-CN" sz="2000" dirty="0" smtClean="0"/>
          </a:p>
          <a:p>
            <a:r>
              <a:rPr lang="en-US" altLang="zh-CN" sz="2000" dirty="0" smtClean="0"/>
              <a:t>C. Crows and parrots have the largest bird brains.</a:t>
            </a:r>
            <a:endParaRPr lang="zh-CN" altLang="zh-CN" sz="2000" dirty="0" smtClean="0"/>
          </a:p>
          <a:p>
            <a:r>
              <a:rPr lang="en-US" altLang="zh-CN" sz="2000" dirty="0" smtClean="0"/>
              <a:t>D. Birds have amazing abilities to copy human speech.</a:t>
            </a:r>
            <a:endParaRPr lang="zh-CN" altLang="zh-CN" sz="2000" dirty="0"/>
          </a:p>
        </p:txBody>
      </p:sp>
      <p:sp>
        <p:nvSpPr>
          <p:cNvPr id="6" name="矩形 5"/>
          <p:cNvSpPr/>
          <p:nvPr/>
        </p:nvSpPr>
        <p:spPr>
          <a:xfrm>
            <a:off x="292744" y="228688"/>
            <a:ext cx="82797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Newspaper extensive reading    2    </a:t>
            </a:r>
            <a:r>
              <a:rPr lang="en-US" altLang="zh-CN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ISSUE 792  </a:t>
            </a:r>
            <a:endParaRPr lang="zh-CN" alt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57950" y="1785926"/>
            <a:ext cx="642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57950" y="3786190"/>
            <a:ext cx="642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57950" y="5572140"/>
            <a:ext cx="642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28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857232"/>
            <a:ext cx="4273528" cy="609397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 </a:t>
            </a:r>
            <a:r>
              <a:rPr lang="zh-CN" altLang="en-US" sz="2000" b="1" dirty="0">
                <a:solidFill>
                  <a:srgbClr val="FF0000"/>
                </a:solidFill>
              </a:rPr>
              <a:t>听歌曲，补全歌词，每空一词。</a:t>
            </a:r>
            <a:br>
              <a:rPr lang="zh-CN" altLang="en-US" sz="2000" b="1" dirty="0">
                <a:solidFill>
                  <a:srgbClr val="FF0000"/>
                </a:solidFill>
              </a:rPr>
            </a:br>
            <a:r>
              <a:rPr lang="en-US" altLang="zh-CN" sz="2400" b="1" dirty="0" smtClean="0">
                <a:solidFill>
                  <a:srgbClr val="00B0F0"/>
                </a:solidFill>
              </a:rPr>
              <a:t>Let there be love (oasis)</a:t>
            </a:r>
            <a:endParaRPr lang="zh-CN" altLang="zh-CN" sz="2400" dirty="0" smtClean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/>
              <a:t>who kicked a hole in the sky </a:t>
            </a:r>
            <a:br>
              <a:rPr lang="en-US" altLang="zh-CN" b="1" dirty="0" smtClean="0"/>
            </a:br>
            <a:r>
              <a:rPr lang="en-US" altLang="zh-CN" b="1" dirty="0" smtClean="0"/>
              <a:t>so the heavens would cry over me? </a:t>
            </a:r>
            <a:br>
              <a:rPr lang="en-US" altLang="zh-CN" b="1" dirty="0" smtClean="0"/>
            </a:br>
            <a:r>
              <a:rPr lang="en-US" altLang="zh-CN" b="1" dirty="0" smtClean="0"/>
              <a:t>who stole the _______ from the sun </a:t>
            </a:r>
            <a:br>
              <a:rPr lang="en-US" altLang="zh-CN" b="1" dirty="0" smtClean="0"/>
            </a:br>
            <a:r>
              <a:rPr lang="en-US" altLang="zh-CN" b="1" dirty="0" smtClean="0"/>
              <a:t>in a world come undone at the seams? </a:t>
            </a:r>
            <a:endParaRPr lang="zh-CN" altLang="zh-CN" b="1" dirty="0" smtClean="0"/>
          </a:p>
          <a:p>
            <a:pPr>
              <a:lnSpc>
                <a:spcPct val="150000"/>
              </a:lnSpc>
            </a:pPr>
            <a:r>
              <a:rPr lang="en-US" altLang="zh-CN" b="1" dirty="0" smtClean="0"/>
              <a:t>let there be love(x2) </a:t>
            </a:r>
            <a:endParaRPr lang="zh-CN" altLang="zh-CN" b="1" dirty="0" smtClean="0"/>
          </a:p>
          <a:p>
            <a:pPr>
              <a:lnSpc>
                <a:spcPct val="150000"/>
              </a:lnSpc>
            </a:pPr>
            <a:r>
              <a:rPr lang="en-US" altLang="zh-CN" b="1" dirty="0"/>
              <a:t>I</a:t>
            </a:r>
            <a:r>
              <a:rPr lang="en-US" altLang="zh-CN" b="1" dirty="0" smtClean="0"/>
              <a:t> hope the weather is _______ </a:t>
            </a:r>
            <a:br>
              <a:rPr lang="en-US" altLang="zh-CN" b="1" dirty="0" smtClean="0"/>
            </a:br>
            <a:r>
              <a:rPr lang="en-US" altLang="zh-CN" b="1" dirty="0" smtClean="0"/>
              <a:t>as you sail up your heavenly stream </a:t>
            </a:r>
            <a:br>
              <a:rPr lang="en-US" altLang="zh-CN" b="1" dirty="0" smtClean="0"/>
            </a:br>
            <a:r>
              <a:rPr lang="en-US" altLang="zh-CN" b="1" dirty="0" smtClean="0"/>
              <a:t>suspended clear in the sky </a:t>
            </a:r>
            <a:br>
              <a:rPr lang="en-US" altLang="zh-CN" b="1" dirty="0" smtClean="0"/>
            </a:br>
            <a:r>
              <a:rPr lang="en-US" altLang="zh-CN" b="1" dirty="0" smtClean="0"/>
              <a:t>are the words that we sing in our _______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/>
              <a:t> </a:t>
            </a:r>
            <a:br>
              <a:rPr lang="en-US" altLang="zh-CN" b="1" dirty="0" smtClean="0"/>
            </a:br>
            <a:r>
              <a:rPr lang="en-US" altLang="zh-CN" b="1" dirty="0" smtClean="0"/>
              <a:t/>
            </a:r>
            <a:br>
              <a:rPr lang="en-US" altLang="zh-CN" b="1" dirty="0" smtClean="0"/>
            </a:br>
            <a:endParaRPr lang="zh-CN" altLang="en-US" b="1" dirty="0"/>
          </a:p>
        </p:txBody>
      </p:sp>
      <p:sp>
        <p:nvSpPr>
          <p:cNvPr id="4" name="矩形 3"/>
          <p:cNvSpPr/>
          <p:nvPr/>
        </p:nvSpPr>
        <p:spPr>
          <a:xfrm>
            <a:off x="4021584" y="194400"/>
            <a:ext cx="485023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Newspaper  reading  quiz </a:t>
            </a:r>
          </a:p>
          <a:p>
            <a:pPr algn="ctr"/>
            <a:r>
              <a:rPr lang="en-US" altLang="zh-CN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Issue 791</a:t>
            </a:r>
            <a:endParaRPr lang="zh-CN" alt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" name="Westlife - The Ros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857620" y="357166"/>
            <a:ext cx="304800" cy="3048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14282" y="5650125"/>
            <a:ext cx="2250937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/>
              <a:t>let there be love(x4) </a:t>
            </a:r>
            <a:endParaRPr lang="zh-CN" altLang="zh-CN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500562" y="1571613"/>
            <a:ext cx="4643438" cy="452431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 smtClean="0"/>
              <a:t>come on baby blue </a:t>
            </a:r>
            <a:br>
              <a:rPr lang="en-US" altLang="zh-CN" b="1" dirty="0" smtClean="0"/>
            </a:br>
            <a:r>
              <a:rPr lang="en-US" altLang="zh-CN" b="1" dirty="0" smtClean="0"/>
              <a:t>shake up your tired eyes </a:t>
            </a:r>
            <a:br>
              <a:rPr lang="en-US" altLang="zh-CN" b="1" dirty="0" smtClean="0"/>
            </a:br>
            <a:r>
              <a:rPr lang="en-US" altLang="zh-CN" b="1" dirty="0" smtClean="0"/>
              <a:t>the world is ________ for you </a:t>
            </a:r>
            <a:br>
              <a:rPr lang="en-US" altLang="zh-CN" b="1" dirty="0" smtClean="0"/>
            </a:br>
            <a:r>
              <a:rPr lang="en-US" altLang="zh-CN" b="1" dirty="0" smtClean="0"/>
              <a:t>may all your dreaming fill the ______ sky </a:t>
            </a:r>
            <a:br>
              <a:rPr lang="en-US" altLang="zh-CN" b="1" dirty="0" smtClean="0"/>
            </a:br>
            <a:r>
              <a:rPr lang="en-US" altLang="zh-CN" b="1" dirty="0" smtClean="0"/>
              <a:t>but if it makes you happy </a:t>
            </a:r>
            <a:br>
              <a:rPr lang="en-US" altLang="zh-CN" b="1" dirty="0" smtClean="0"/>
            </a:br>
            <a:r>
              <a:rPr lang="en-US" altLang="zh-CN" b="1" dirty="0" smtClean="0"/>
              <a:t>keep on clapping </a:t>
            </a:r>
            <a:br>
              <a:rPr lang="en-US" altLang="zh-CN" b="1" dirty="0" smtClean="0"/>
            </a:br>
            <a:r>
              <a:rPr lang="en-US" altLang="zh-CN" b="1" dirty="0" smtClean="0"/>
              <a:t>just remember I‘ll be by your _______ </a:t>
            </a:r>
            <a:br>
              <a:rPr lang="en-US" altLang="zh-CN" b="1" dirty="0" smtClean="0"/>
            </a:br>
            <a:r>
              <a:rPr lang="en-US" altLang="zh-CN" b="1" dirty="0" smtClean="0"/>
              <a:t>and if you don’t let go, it‘s gonna pass you by</a:t>
            </a:r>
            <a:endParaRPr lang="zh-CN" alt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09088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857232"/>
            <a:ext cx="4273528" cy="526297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 </a:t>
            </a:r>
            <a:r>
              <a:rPr lang="zh-CN" altLang="en-US" sz="2000" b="1" dirty="0">
                <a:solidFill>
                  <a:srgbClr val="FF0000"/>
                </a:solidFill>
              </a:rPr>
              <a:t>听歌曲，补全歌词，每空一词。</a:t>
            </a:r>
            <a:br>
              <a:rPr lang="zh-CN" altLang="en-US" sz="2000" b="1" dirty="0">
                <a:solidFill>
                  <a:srgbClr val="FF0000"/>
                </a:solidFill>
              </a:rPr>
            </a:br>
            <a:r>
              <a:rPr lang="en-US" altLang="zh-CN" sz="2400" b="1" dirty="0" smtClean="0">
                <a:solidFill>
                  <a:srgbClr val="00B0F0"/>
                </a:solidFill>
              </a:rPr>
              <a:t>Let there be love (oasis)</a:t>
            </a:r>
            <a:endParaRPr lang="zh-CN" altLang="zh-CN" sz="2400" dirty="0" smtClean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/>
              <a:t>who kicked a hole in the sky </a:t>
            </a:r>
            <a:br>
              <a:rPr lang="en-US" altLang="zh-CN" b="1" dirty="0" smtClean="0"/>
            </a:br>
            <a:r>
              <a:rPr lang="en-US" altLang="zh-CN" b="1" dirty="0" smtClean="0"/>
              <a:t>so the heavens would cry over me? </a:t>
            </a:r>
            <a:br>
              <a:rPr lang="en-US" altLang="zh-CN" b="1" dirty="0" smtClean="0"/>
            </a:br>
            <a:r>
              <a:rPr lang="en-US" altLang="zh-CN" b="1" dirty="0" smtClean="0"/>
              <a:t>who stole the    </a:t>
            </a:r>
            <a:r>
              <a:rPr lang="en-US" altLang="zh-CN" b="1" u="sng" dirty="0" smtClean="0">
                <a:solidFill>
                  <a:srgbClr val="FF0000"/>
                </a:solidFill>
              </a:rPr>
              <a:t>soul </a:t>
            </a:r>
            <a:r>
              <a:rPr lang="en-US" altLang="zh-CN" b="1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/>
              <a:t> from the sun </a:t>
            </a:r>
            <a:br>
              <a:rPr lang="en-US" altLang="zh-CN" b="1" dirty="0" smtClean="0"/>
            </a:br>
            <a:r>
              <a:rPr lang="en-US" altLang="zh-CN" b="1" dirty="0" smtClean="0"/>
              <a:t>in a world come undone at the seams? </a:t>
            </a:r>
            <a:endParaRPr lang="zh-CN" altLang="zh-CN" b="1" dirty="0" smtClean="0"/>
          </a:p>
          <a:p>
            <a:pPr>
              <a:lnSpc>
                <a:spcPct val="150000"/>
              </a:lnSpc>
            </a:pPr>
            <a:r>
              <a:rPr lang="en-US" altLang="zh-CN" b="1" dirty="0" smtClean="0"/>
              <a:t>let there be love(x2) </a:t>
            </a:r>
            <a:endParaRPr lang="zh-CN" altLang="zh-CN" b="1" dirty="0" smtClean="0"/>
          </a:p>
          <a:p>
            <a:pPr>
              <a:lnSpc>
                <a:spcPct val="150000"/>
              </a:lnSpc>
            </a:pPr>
            <a:r>
              <a:rPr lang="en-US" altLang="zh-CN" b="1" dirty="0"/>
              <a:t>I</a:t>
            </a:r>
            <a:r>
              <a:rPr lang="en-US" altLang="zh-CN" b="1" dirty="0" smtClean="0"/>
              <a:t> hope the weather is </a:t>
            </a:r>
            <a:r>
              <a:rPr lang="en-US" altLang="zh-CN" b="1" u="sng" dirty="0" smtClean="0">
                <a:solidFill>
                  <a:srgbClr val="FF0000"/>
                </a:solidFill>
              </a:rPr>
              <a:t>calm</a:t>
            </a:r>
            <a:r>
              <a:rPr lang="en-US" altLang="zh-CN" b="1" dirty="0" smtClean="0"/>
              <a:t> </a:t>
            </a:r>
            <a:br>
              <a:rPr lang="en-US" altLang="zh-CN" b="1" dirty="0" smtClean="0"/>
            </a:br>
            <a:r>
              <a:rPr lang="en-US" altLang="zh-CN" b="1" dirty="0" smtClean="0"/>
              <a:t>as you sail up your heavenly stream </a:t>
            </a:r>
            <a:br>
              <a:rPr lang="en-US" altLang="zh-CN" b="1" dirty="0" smtClean="0"/>
            </a:br>
            <a:r>
              <a:rPr lang="en-US" altLang="zh-CN" b="1" dirty="0" smtClean="0"/>
              <a:t>suspended clear in the sky </a:t>
            </a:r>
            <a:br>
              <a:rPr lang="en-US" altLang="zh-CN" b="1" dirty="0" smtClean="0"/>
            </a:br>
            <a:r>
              <a:rPr lang="en-US" altLang="zh-CN" b="1" dirty="0" smtClean="0"/>
              <a:t>are the words that we sing in our </a:t>
            </a:r>
            <a:r>
              <a:rPr lang="en-US" altLang="zh-CN" b="1" u="sng" dirty="0" smtClean="0">
                <a:solidFill>
                  <a:srgbClr val="FF0000"/>
                </a:solidFill>
              </a:rPr>
              <a:t>dreams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/>
              <a:t> </a:t>
            </a:r>
            <a:endParaRPr lang="zh-CN" altLang="en-US" b="1" dirty="0"/>
          </a:p>
        </p:txBody>
      </p:sp>
      <p:sp>
        <p:nvSpPr>
          <p:cNvPr id="4" name="矩形 3"/>
          <p:cNvSpPr/>
          <p:nvPr/>
        </p:nvSpPr>
        <p:spPr>
          <a:xfrm>
            <a:off x="4021584" y="194400"/>
            <a:ext cx="485023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Newspaper  reading  quiz </a:t>
            </a:r>
          </a:p>
          <a:p>
            <a:pPr algn="ctr"/>
            <a:r>
              <a:rPr lang="en-US" altLang="zh-CN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Issue 791</a:t>
            </a:r>
            <a:endParaRPr lang="zh-CN" alt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14282" y="5699808"/>
            <a:ext cx="2250937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/>
              <a:t>let there be love(x4) </a:t>
            </a:r>
            <a:endParaRPr lang="zh-CN" altLang="zh-CN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500562" y="1571613"/>
            <a:ext cx="4643438" cy="452431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 smtClean="0"/>
              <a:t>come on baby blue </a:t>
            </a:r>
            <a:br>
              <a:rPr lang="en-US" altLang="zh-CN" b="1" dirty="0" smtClean="0"/>
            </a:br>
            <a:r>
              <a:rPr lang="en-US" altLang="zh-CN" b="1" dirty="0" smtClean="0"/>
              <a:t>shake up your tired eyes </a:t>
            </a:r>
            <a:br>
              <a:rPr lang="en-US" altLang="zh-CN" b="1" dirty="0" smtClean="0"/>
            </a:br>
            <a:r>
              <a:rPr lang="en-US" altLang="zh-CN" b="1" dirty="0" smtClean="0"/>
              <a:t>the world is </a:t>
            </a:r>
            <a:r>
              <a:rPr lang="en-US" altLang="zh-CN" b="1" u="sng" dirty="0" smtClean="0">
                <a:solidFill>
                  <a:srgbClr val="FF0000"/>
                </a:solidFill>
              </a:rPr>
              <a:t>waiting</a:t>
            </a:r>
            <a:r>
              <a:rPr lang="en-US" altLang="zh-CN" b="1" dirty="0" smtClean="0"/>
              <a:t> for you </a:t>
            </a:r>
            <a:br>
              <a:rPr lang="en-US" altLang="zh-CN" b="1" dirty="0" smtClean="0"/>
            </a:br>
            <a:r>
              <a:rPr lang="en-US" altLang="zh-CN" b="1" dirty="0" smtClean="0"/>
              <a:t>may all your dreaming fill the </a:t>
            </a:r>
            <a:r>
              <a:rPr lang="en-US" altLang="zh-CN" b="1" u="sng" dirty="0" smtClean="0">
                <a:solidFill>
                  <a:srgbClr val="FF0000"/>
                </a:solidFill>
              </a:rPr>
              <a:t>empty</a:t>
            </a:r>
            <a:r>
              <a:rPr lang="en-US" altLang="zh-CN" b="1" dirty="0" smtClean="0"/>
              <a:t> sky </a:t>
            </a:r>
            <a:br>
              <a:rPr lang="en-US" altLang="zh-CN" b="1" dirty="0" smtClean="0"/>
            </a:br>
            <a:r>
              <a:rPr lang="en-US" altLang="zh-CN" b="1" dirty="0" smtClean="0"/>
              <a:t>but if it makes you happy </a:t>
            </a:r>
            <a:br>
              <a:rPr lang="en-US" altLang="zh-CN" b="1" dirty="0" smtClean="0"/>
            </a:br>
            <a:r>
              <a:rPr lang="en-US" altLang="zh-CN" b="1" dirty="0" smtClean="0"/>
              <a:t>keep on clapping </a:t>
            </a:r>
            <a:br>
              <a:rPr lang="en-US" altLang="zh-CN" b="1" dirty="0" smtClean="0"/>
            </a:br>
            <a:r>
              <a:rPr lang="en-US" altLang="zh-CN" b="1" dirty="0" smtClean="0"/>
              <a:t>just remember I‘ll be by your </a:t>
            </a:r>
            <a:r>
              <a:rPr lang="en-US" altLang="zh-CN" b="1" u="sng" dirty="0" smtClean="0">
                <a:solidFill>
                  <a:srgbClr val="FF0000"/>
                </a:solidFill>
              </a:rPr>
              <a:t>side</a:t>
            </a:r>
            <a:r>
              <a:rPr lang="en-US" altLang="zh-CN" b="1" dirty="0" smtClean="0"/>
              <a:t> </a:t>
            </a:r>
            <a:br>
              <a:rPr lang="en-US" altLang="zh-CN" b="1" dirty="0" smtClean="0"/>
            </a:br>
            <a:r>
              <a:rPr lang="en-US" altLang="zh-CN" b="1" dirty="0" smtClean="0"/>
              <a:t>and if you don’t let go, it‘s gonna pass you by</a:t>
            </a:r>
            <a:endParaRPr lang="zh-CN" alt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54818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914</TotalTime>
  <Words>346</Words>
  <Application>Microsoft Office PowerPoint</Application>
  <PresentationFormat>全屏显示(4:3)</PresentationFormat>
  <Paragraphs>97</Paragraphs>
  <Slides>13</Slides>
  <Notes>1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波形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XTZJ</cp:lastModifiedBy>
  <cp:revision>91</cp:revision>
  <dcterms:created xsi:type="dcterms:W3CDTF">2017-05-24T11:27:51Z</dcterms:created>
  <dcterms:modified xsi:type="dcterms:W3CDTF">2020-05-12T13:55:52Z</dcterms:modified>
</cp:coreProperties>
</file>