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17671" r:id="rId3"/>
    <p:sldId id="17672" r:id="rId4"/>
    <p:sldId id="17614" r:id="rId5"/>
    <p:sldId id="17530" r:id="rId6"/>
    <p:sldId id="17613" r:id="rId7"/>
    <p:sldId id="17562" r:id="rId8"/>
    <p:sldId id="17572" r:id="rId9"/>
    <p:sldId id="17617" r:id="rId10"/>
    <p:sldId id="17616" r:id="rId11"/>
    <p:sldId id="17618" r:id="rId12"/>
    <p:sldId id="17633" r:id="rId13"/>
    <p:sldId id="17634" r:id="rId14"/>
    <p:sldId id="17635" r:id="rId15"/>
    <p:sldId id="17638" r:id="rId16"/>
    <p:sldId id="17636" r:id="rId17"/>
    <p:sldId id="17639" r:id="rId18"/>
    <p:sldId id="17637" r:id="rId19"/>
    <p:sldId id="17640" r:id="rId20"/>
    <p:sldId id="17620" r:id="rId21"/>
    <p:sldId id="17570" r:id="rId22"/>
    <p:sldId id="17566" r:id="rId23"/>
    <p:sldId id="17648" r:id="rId24"/>
    <p:sldId id="17630" r:id="rId25"/>
    <p:sldId id="17642" r:id="rId26"/>
    <p:sldId id="17643" r:id="rId27"/>
    <p:sldId id="17644" r:id="rId28"/>
    <p:sldId id="17645" r:id="rId29"/>
    <p:sldId id="17646" r:id="rId30"/>
    <p:sldId id="17647" r:id="rId31"/>
    <p:sldId id="17649" r:id="rId32"/>
    <p:sldId id="17650" r:id="rId33"/>
    <p:sldId id="17651" r:id="rId34"/>
    <p:sldId id="17652" r:id="rId35"/>
    <p:sldId id="17653" r:id="rId36"/>
    <p:sldId id="17654" r:id="rId37"/>
    <p:sldId id="17655" r:id="rId38"/>
    <p:sldId id="17656" r:id="rId39"/>
    <p:sldId id="17657" r:id="rId40"/>
    <p:sldId id="17658" r:id="rId41"/>
    <p:sldId id="17659" r:id="rId42"/>
    <p:sldId id="17660" r:id="rId43"/>
    <p:sldId id="17626" r:id="rId44"/>
    <p:sldId id="17631" r:id="rId45"/>
    <p:sldId id="17576" r:id="rId46"/>
    <p:sldId id="17674"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0184"/>
    <a:srgbClr val="004F86"/>
    <a:srgbClr val="2B6EAB"/>
    <a:srgbClr val="1A8CC9"/>
    <a:srgbClr val="3CB8E4"/>
    <a:srgbClr val="00C6A5"/>
    <a:srgbClr val="A0E3E5"/>
    <a:srgbClr val="BAE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66" autoAdjust="0"/>
    <p:restoredTop sz="94660"/>
  </p:normalViewPr>
  <p:slideViewPr>
    <p:cSldViewPr snapToGrid="0">
      <p:cViewPr varScale="1">
        <p:scale>
          <a:sx n="72" d="100"/>
          <a:sy n="72" d="100"/>
        </p:scale>
        <p:origin x="66" y="49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notesMaster" Target="notesMasters/notesMaster1.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4BE52-2B27-47E2-9277-3EAA89A5D24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02900-81C9-45D4-9904-E1D5E042B5A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64A5CE8-F0CD-4EFF-A516-7AE9A29CDA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323633-FC33-4037-9947-2E2C4052C94C}" type="slidenum">
              <a:rPr lang="zh-CN" altLang="en-US" smtClean="0"/>
            </a:fld>
            <a:endParaRPr lang="zh-CN" altLang="en-US"/>
          </a:p>
        </p:txBody>
      </p:sp>
      <p:sp>
        <p:nvSpPr>
          <p:cNvPr id="7" name="矩形 6"/>
          <p:cNvSpPr/>
          <p:nvPr userDrawn="1"/>
        </p:nvSpPr>
        <p:spPr>
          <a:xfrm flipH="1">
            <a:off x="0" y="0"/>
            <a:ext cx="12192001" cy="6877468"/>
          </a:xfrm>
          <a:prstGeom prst="rect">
            <a:avLst/>
          </a:prstGeom>
          <a:solidFill>
            <a:srgbClr val="2B6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userDrawn="1"/>
        </p:nvSpPr>
        <p:spPr>
          <a:xfrm>
            <a:off x="213360" y="205101"/>
            <a:ext cx="11765280" cy="6467266"/>
          </a:xfrm>
          <a:prstGeom prst="roundRect">
            <a:avLst>
              <a:gd name="adj" fmla="val 2356"/>
            </a:avLst>
          </a:prstGeom>
          <a:solidFill>
            <a:schemeClr val="bg1"/>
          </a:solidFill>
          <a:ln>
            <a:solidFill>
              <a:schemeClr val="bg1"/>
            </a:solidFill>
          </a:ln>
          <a:effectLst>
            <a:outerShdw blurRad="635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64A5CE8-F0CD-4EFF-A516-7AE9A29CDA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323633-FC33-4037-9947-2E2C4052C94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64A5CE8-F0CD-4EFF-A516-7AE9A29CDA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323633-FC33-4037-9947-2E2C4052C94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64A5CE8-F0CD-4EFF-A516-7AE9A29CDA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323633-FC33-4037-9947-2E2C4052C94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64A5CE8-F0CD-4EFF-A516-7AE9A29CDA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323633-FC33-4037-9947-2E2C4052C94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64A5CE8-F0CD-4EFF-A516-7AE9A29CDA2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323633-FC33-4037-9947-2E2C4052C94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64A5CE8-F0CD-4EFF-A516-7AE9A29CDA2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7323633-FC33-4037-9947-2E2C4052C94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64A5CE8-F0CD-4EFF-A516-7AE9A29CDA2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323633-FC33-4037-9947-2E2C4052C94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64A5CE8-F0CD-4EFF-A516-7AE9A29CDA2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7323633-FC33-4037-9947-2E2C4052C94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64A5CE8-F0CD-4EFF-A516-7AE9A29CDA2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323633-FC33-4037-9947-2E2C4052C94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64A5CE8-F0CD-4EFF-A516-7AE9A29CDA2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323633-FC33-4037-9947-2E2C4052C94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A5CE8-F0CD-4EFF-A516-7AE9A29CDA2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23633-FC33-4037-9947-2E2C4052C94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10.png"/><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10.png"/><Relationship Id="rId1" Type="http://schemas.openxmlformats.org/officeDocument/2006/relationships/tags" Target="../tags/tag36.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image" Target="../media/image10.png"/><Relationship Id="rId1" Type="http://schemas.openxmlformats.org/officeDocument/2006/relationships/tags" Target="../tags/tag40.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image" Target="../media/image10.png"/><Relationship Id="rId1" Type="http://schemas.openxmlformats.org/officeDocument/2006/relationships/tags" Target="../tags/tag45.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image" Target="../media/image10.png"/><Relationship Id="rId1" Type="http://schemas.openxmlformats.org/officeDocument/2006/relationships/tags" Target="../tags/tag49.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image" Target="../media/image10.png"/><Relationship Id="rId1" Type="http://schemas.openxmlformats.org/officeDocument/2006/relationships/tags" Target="../tags/tag5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image" Target="../media/image10.png"/><Relationship Id="rId1" Type="http://schemas.openxmlformats.org/officeDocument/2006/relationships/tags" Target="../tags/tag58.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12.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tags" Target="../tags/tag65.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4.xml"/><Relationship Id="rId1"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image" Target="../media/image10.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tags" Target="../tags/tag96.xml"/><Relationship Id="rId1"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7.xml"/><Relationship Id="rId1"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8.xml"/><Relationship Id="rId1"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9.xml"/><Relationship Id="rId1"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0.xml"/><Relationship Id="rId1"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1.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10.png"/><Relationship Id="rId11" Type="http://schemas.openxmlformats.org/officeDocument/2006/relationships/slideLayout" Target="../slideLayouts/slideLayout1.xml"/><Relationship Id="rId10" Type="http://schemas.openxmlformats.org/officeDocument/2006/relationships/tags" Target="../tags/tag10.xml"/><Relationship Id="rId1"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2.xml"/><Relationship Id="rId1"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3.xml"/><Relationship Id="rId1" Type="http://schemas.openxmlformats.org/officeDocument/2006/relationships/image" Target="../media/image10.png"/></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tags" Target="../tags/tag105.xml"/><Relationship Id="rId3" Type="http://schemas.microsoft.com/office/2007/relationships/media" Target="file:///C:\Users\Administrator\Desktop\21&#33521;&#35821;&#25253;&#35838;&#20214;\0bf2peaaeaaa3qahxtrxijpfa6odaj4qaaqa.f10002.mp4" TargetMode="External"/><Relationship Id="rId2" Type="http://schemas.openxmlformats.org/officeDocument/2006/relationships/video" Target="file:///C:\Users\Administrator\Desktop\21&#33521;&#35821;&#25253;&#35838;&#20214;\0bf2peaaeaaa3qahxtrxijpfa6odaj4qaaqa.f10002.mp4" TargetMode="External"/><Relationship Id="rId1" Type="http://schemas.openxmlformats.org/officeDocument/2006/relationships/tags" Target="../tags/tag104.xml"/></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image" Target="../media/image10.png"/></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11.xml"/><Relationship Id="rId4" Type="http://schemas.openxmlformats.org/officeDocument/2006/relationships/image" Target="../media/image13.png"/><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image" Target="../media/image10.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xml"/><Relationship Id="rId4" Type="http://schemas.openxmlformats.org/officeDocument/2006/relationships/image" Target="../media/image11.png"/><Relationship Id="rId3" Type="http://schemas.openxmlformats.org/officeDocument/2006/relationships/tags" Target="../tags/tag11.xml"/><Relationship Id="rId2" Type="http://schemas.microsoft.com/office/2007/relationships/media" Target="file:///C:\Users\Administrator\Desktop\21&#33521;&#35821;&#25253;&#35838;&#20214;\Bruce&#25351;&#20986;&#20854;&#20182;&#22269;&#23478;&#34892;&#21160;&#19981;&#22815;&#24555;%201.mp4" TargetMode="External"/><Relationship Id="rId1" Type="http://schemas.openxmlformats.org/officeDocument/2006/relationships/video" Target="file:///C:\Users\Administrator\Desktop\21&#33521;&#35821;&#25253;&#35838;&#20214;\Bruce&#25351;&#20986;&#20854;&#20182;&#22269;&#23478;&#34892;&#21160;&#19981;&#22815;&#24555;%201.mp4" TargetMode="Externa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12.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IMG_0359"/>
          <p:cNvPicPr>
            <a:picLocks noChangeAspect="1"/>
          </p:cNvPicPr>
          <p:nvPr/>
        </p:nvPicPr>
        <p:blipFill>
          <a:blip r:embed="rId1"/>
          <a:stretch>
            <a:fillRect/>
          </a:stretch>
        </p:blipFill>
        <p:spPr>
          <a:xfrm>
            <a:off x="-635" y="20320"/>
            <a:ext cx="12265025" cy="68141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5347970" y="3917315"/>
            <a:ext cx="2236470" cy="536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8455660" y="1490345"/>
            <a:ext cx="3124835" cy="536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PA-102296"/>
          <p:cNvSpPr/>
          <p:nvPr>
            <p:custDataLst>
              <p:tags r:id="rId1"/>
            </p:custDataLst>
          </p:nvPr>
        </p:nvSpPr>
        <p:spPr>
          <a:xfrm>
            <a:off x="1310005" y="985520"/>
            <a:ext cx="10881995" cy="5262245"/>
          </a:xfrm>
          <a:prstGeom prst="rect">
            <a:avLst/>
          </a:prstGeom>
        </p:spPr>
        <p:txBody>
          <a:bodyPr wrap="square">
            <a:spAutoFit/>
          </a:bodyPr>
          <a:lstStyle/>
          <a:p>
            <a:r>
              <a:rPr lang="zh-CN" altLang="en-US" sz="2800" b="1" dirty="0">
                <a:latin typeface="Times New Roman" panose="02020603050405020304" charset="0"/>
                <a:ea typeface="微软雅黑" panose="020B0503020204020204" pitchFamily="34" charset="-122"/>
                <a:cs typeface="Times New Roman" panose="02020603050405020304" charset="0"/>
              </a:rPr>
              <a:t>Choose the best answer:</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3. What happens to the poor in a country with universal healthcare?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A. They are treated differently from the rich.</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B. They probably can’t afford to see a doctor.</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C. They don't need to pay the full medical costs.</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D. They need to pay high taxes used for healthcare.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4. What do we learn from Larry Levitt's words?</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A. He has confidence in their healthcare system.</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B. It will be too difficult for the US if things get worse.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C. They will do better than other developed countries in the fight.</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D. All US citizens should be provided with free health insurance.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p:txBody>
      </p:sp>
      <p:pic>
        <p:nvPicPr>
          <p:cNvPr id="22" name="图形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8880" y="290830"/>
            <a:ext cx="1251125" cy="893769"/>
          </a:xfrm>
          <a:prstGeom prst="rect">
            <a:avLst/>
          </a:prstGeom>
        </p:spPr>
      </p:pic>
      <p:sp>
        <p:nvSpPr>
          <p:cNvPr id="2" name="矩形 1"/>
          <p:cNvSpPr/>
          <p:nvPr/>
        </p:nvSpPr>
        <p:spPr>
          <a:xfrm>
            <a:off x="1137920" y="447675"/>
            <a:ext cx="7750175" cy="737235"/>
          </a:xfrm>
          <a:prstGeom prst="rect">
            <a:avLst/>
          </a:prstGeom>
        </p:spPr>
        <p:txBody>
          <a:bodyPr wrap="square">
            <a:spAutoFit/>
          </a:bodyPr>
          <a:lstStyle/>
          <a:p>
            <a:pPr lvl="0" algn="l"/>
            <a:r>
              <a:rPr lang="zh-CN" altLang="en-US" sz="2400"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sym typeface="+mn-ea"/>
              </a:rPr>
              <a:t>Healthcare around the World ( P6)</a:t>
            </a:r>
            <a:endParaRPr lang="zh-CN" altLang="en-US"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endParaRPr>
          </a:p>
          <a:p>
            <a:pPr lvl="0" algn="l"/>
            <a:endParaRPr lang="zh-CN" altLang="en-US" b="1" u="sng" dirty="0">
              <a:solidFill>
                <a:srgbClr val="2B6EAB"/>
              </a:solidFill>
              <a:latin typeface="微软雅黑" panose="020B0503020204020204" pitchFamily="34" charset="-122"/>
              <a:ea typeface="微软雅黑" panose="020B0503020204020204" pitchFamily="34" charset="-122"/>
            </a:endParaRPr>
          </a:p>
        </p:txBody>
      </p:sp>
      <p:cxnSp>
        <p:nvCxnSpPr>
          <p:cNvPr id="5" name="PA-102297"/>
          <p:cNvCxnSpPr/>
          <p:nvPr>
            <p:custDataLst>
              <p:tags r:id="rId3"/>
            </p:custDataLst>
          </p:nvPr>
        </p:nvCxnSpPr>
        <p:spPr>
          <a:xfrm>
            <a:off x="1242695" y="3877310"/>
            <a:ext cx="10478135" cy="40005"/>
          </a:xfrm>
          <a:prstGeom prst="line">
            <a:avLst/>
          </a:prstGeom>
          <a:ln>
            <a:solidFill>
              <a:srgbClr val="2B6EAB"/>
            </a:solidFill>
            <a:prstDash val="dash"/>
          </a:ln>
        </p:spPr>
        <p:style>
          <a:lnRef idx="1">
            <a:schemeClr val="accent1"/>
          </a:lnRef>
          <a:fillRef idx="0">
            <a:schemeClr val="accent1"/>
          </a:fillRef>
          <a:effectRef idx="0">
            <a:schemeClr val="accent1"/>
          </a:effectRef>
          <a:fontRef idx="minor">
            <a:schemeClr val="tx1"/>
          </a:fontRef>
        </p:style>
      </p:cxnSp>
      <p:sp>
        <p:nvSpPr>
          <p:cNvPr id="14" name="PA-102299"/>
          <p:cNvSpPr/>
          <p:nvPr>
            <p:custDataLst>
              <p:tags r:id="rId4"/>
            </p:custDataLst>
          </p:nvPr>
        </p:nvSpPr>
        <p:spPr>
          <a:xfrm>
            <a:off x="490855" y="1526540"/>
            <a:ext cx="387350" cy="4504690"/>
          </a:xfrm>
          <a:prstGeom prst="rect">
            <a:avLst/>
          </a:prstGeom>
          <a:solidFill>
            <a:srgbClr val="2B6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9020810" y="4079875"/>
            <a:ext cx="2490470" cy="953135"/>
          </a:xfrm>
          <a:prstGeom prst="rect">
            <a:avLst/>
          </a:prstGeom>
        </p:spPr>
        <p:txBody>
          <a:bodyPr wrap="square">
            <a:spAutoFit/>
          </a:bodyPr>
          <a:p>
            <a:pPr lvl="0" algn="l"/>
            <a:r>
              <a:rPr lang="en-US" altLang="zh-CN" sz="3200" b="1" kern="2200" dirty="0">
                <a:solidFill>
                  <a:srgbClr val="FF0000"/>
                </a:solidFill>
                <a:latin typeface="Arial Black" panose="020B0A04020102020204" charset="0"/>
                <a:ea typeface="微软雅黑" panose="020B0503020204020204" pitchFamily="34" charset="-122"/>
                <a:cs typeface="Arial Black" panose="020B0A04020102020204" charset="0"/>
                <a:sym typeface="+mn-ea"/>
              </a:rPr>
              <a:t>key word</a:t>
            </a:r>
            <a:endParaRPr lang="zh-CN" altLang="en-US" sz="2400" b="1" kern="2200" dirty="0">
              <a:solidFill>
                <a:srgbClr val="FF0000"/>
              </a:solidFill>
              <a:latin typeface="Arial Black" panose="020B0A04020102020204" charset="0"/>
              <a:ea typeface="微软雅黑" panose="020B0503020204020204" pitchFamily="34" charset="-122"/>
              <a:cs typeface="Arial Black" panose="020B0A04020102020204" charset="0"/>
            </a:endParaRPr>
          </a:p>
          <a:p>
            <a:pPr lvl="0" algn="l"/>
            <a:r>
              <a:rPr lang="en-US" altLang="zh-CN" sz="2400" b="1" u="sng" kern="2200" dirty="0">
                <a:solidFill>
                  <a:srgbClr val="FF0000"/>
                </a:solidFill>
                <a:latin typeface="Arial Black" panose="020B0A04020102020204" charset="0"/>
                <a:ea typeface="微软雅黑" panose="020B0503020204020204" pitchFamily="34" charset="-122"/>
                <a:cs typeface="Arial Black" panose="020B0A04020102020204" charset="0"/>
              </a:rPr>
              <a:t>   (Para 8-9)</a:t>
            </a:r>
            <a:endParaRPr lang="en-US" altLang="zh-CN" sz="2400" b="1" u="sng" kern="2200" dirty="0">
              <a:solidFill>
                <a:srgbClr val="FF0000"/>
              </a:solidFill>
              <a:latin typeface="Arial Black" panose="020B0A04020102020204" charset="0"/>
              <a:ea typeface="微软雅黑" panose="020B0503020204020204" pitchFamily="34" charset="-122"/>
              <a:cs typeface="Arial Black" panose="020B0A04020102020204" charset="0"/>
            </a:endParaRPr>
          </a:p>
        </p:txBody>
      </p:sp>
      <p:sp>
        <p:nvSpPr>
          <p:cNvPr id="8" name="矩形 7"/>
          <p:cNvSpPr/>
          <p:nvPr/>
        </p:nvSpPr>
        <p:spPr>
          <a:xfrm>
            <a:off x="9020810" y="2092325"/>
            <a:ext cx="2490470" cy="953135"/>
          </a:xfrm>
          <a:prstGeom prst="rect">
            <a:avLst/>
          </a:prstGeom>
        </p:spPr>
        <p:txBody>
          <a:bodyPr wrap="square">
            <a:spAutoFit/>
          </a:bodyPr>
          <a:p>
            <a:pPr lvl="0" algn="l"/>
            <a:r>
              <a:rPr lang="en-US" altLang="zh-CN" sz="3200" b="1" kern="2200" dirty="0">
                <a:solidFill>
                  <a:srgbClr val="FF0000"/>
                </a:solidFill>
                <a:latin typeface="Arial Black" panose="020B0A04020102020204" charset="0"/>
                <a:ea typeface="微软雅黑" panose="020B0503020204020204" pitchFamily="34" charset="-122"/>
                <a:cs typeface="Arial Black" panose="020B0A04020102020204" charset="0"/>
                <a:sym typeface="+mn-ea"/>
              </a:rPr>
              <a:t>key word</a:t>
            </a:r>
            <a:endParaRPr lang="zh-CN" altLang="en-US" sz="2400" b="1" kern="2200" dirty="0">
              <a:solidFill>
                <a:srgbClr val="FF0000"/>
              </a:solidFill>
              <a:latin typeface="Arial Black" panose="020B0A04020102020204" charset="0"/>
              <a:ea typeface="微软雅黑" panose="020B0503020204020204" pitchFamily="34" charset="-122"/>
              <a:cs typeface="Arial Black" panose="020B0A04020102020204" charset="0"/>
            </a:endParaRPr>
          </a:p>
          <a:p>
            <a:pPr lvl="0" algn="l"/>
            <a:r>
              <a:rPr lang="en-US" altLang="zh-CN" sz="2400" b="1" u="sng" kern="2200" dirty="0">
                <a:solidFill>
                  <a:srgbClr val="FF0000"/>
                </a:solidFill>
                <a:latin typeface="Arial Black" panose="020B0A04020102020204" charset="0"/>
                <a:ea typeface="微软雅黑" panose="020B0503020204020204" pitchFamily="34" charset="-122"/>
                <a:cs typeface="Arial Black" panose="020B0A04020102020204" charset="0"/>
              </a:rPr>
              <a:t>   (Para 5)</a:t>
            </a:r>
            <a:endParaRPr lang="en-US" altLang="zh-CN" sz="2400" b="1" u="sng" kern="2200" dirty="0">
              <a:solidFill>
                <a:srgbClr val="FF0000"/>
              </a:solidFill>
              <a:latin typeface="Arial Black" panose="020B0A04020102020204" charset="0"/>
              <a:ea typeface="微软雅黑" panose="020B0503020204020204" pitchFamily="34" charset="-122"/>
              <a:cs typeface="Arial Black" panose="020B0A0402010202020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4692650" y="1398905"/>
            <a:ext cx="2997835" cy="536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58880" y="290830"/>
            <a:ext cx="1251125" cy="893769"/>
          </a:xfrm>
          <a:prstGeom prst="rect">
            <a:avLst/>
          </a:prstGeom>
        </p:spPr>
      </p:pic>
      <p:sp>
        <p:nvSpPr>
          <p:cNvPr id="2" name="矩形 1"/>
          <p:cNvSpPr/>
          <p:nvPr/>
        </p:nvSpPr>
        <p:spPr>
          <a:xfrm>
            <a:off x="1137920" y="447675"/>
            <a:ext cx="7750175" cy="737235"/>
          </a:xfrm>
          <a:prstGeom prst="rect">
            <a:avLst/>
          </a:prstGeom>
        </p:spPr>
        <p:txBody>
          <a:bodyPr wrap="square">
            <a:spAutoFit/>
          </a:bodyPr>
          <a:lstStyle/>
          <a:p>
            <a:pPr lvl="0" algn="l"/>
            <a:r>
              <a:rPr lang="zh-CN" altLang="en-US" sz="2400"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sym typeface="+mn-ea"/>
              </a:rPr>
              <a:t>Healthcare around the World ( P6)</a:t>
            </a:r>
            <a:endParaRPr lang="zh-CN" altLang="en-US"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endParaRPr>
          </a:p>
          <a:p>
            <a:pPr lvl="0" algn="l"/>
            <a:endParaRPr lang="zh-CN" altLang="en-US" b="1" u="sng" dirty="0">
              <a:solidFill>
                <a:srgbClr val="2B6EAB"/>
              </a:solidFill>
              <a:latin typeface="微软雅黑" panose="020B0503020204020204" pitchFamily="34" charset="-122"/>
              <a:ea typeface="微软雅黑" panose="020B0503020204020204" pitchFamily="34" charset="-122"/>
            </a:endParaRPr>
          </a:p>
        </p:txBody>
      </p:sp>
      <p:cxnSp>
        <p:nvCxnSpPr>
          <p:cNvPr id="5" name="PA-102297"/>
          <p:cNvCxnSpPr/>
          <p:nvPr>
            <p:custDataLst>
              <p:tags r:id="rId2"/>
            </p:custDataLst>
          </p:nvPr>
        </p:nvCxnSpPr>
        <p:spPr>
          <a:xfrm>
            <a:off x="935990" y="3848100"/>
            <a:ext cx="10478135" cy="40005"/>
          </a:xfrm>
          <a:prstGeom prst="line">
            <a:avLst/>
          </a:prstGeom>
          <a:ln>
            <a:solidFill>
              <a:srgbClr val="2B6EAB"/>
            </a:solidFill>
            <a:prstDash val="dash"/>
          </a:ln>
        </p:spPr>
        <p:style>
          <a:lnRef idx="1">
            <a:schemeClr val="accent1"/>
          </a:lnRef>
          <a:fillRef idx="0">
            <a:schemeClr val="accent1"/>
          </a:fillRef>
          <a:effectRef idx="0">
            <a:schemeClr val="accent1"/>
          </a:effectRef>
          <a:fontRef idx="minor">
            <a:schemeClr val="tx1"/>
          </a:fontRef>
        </p:style>
      </p:cxnSp>
      <p:sp>
        <p:nvSpPr>
          <p:cNvPr id="14" name="PA-102299"/>
          <p:cNvSpPr/>
          <p:nvPr>
            <p:custDataLst>
              <p:tags r:id="rId3"/>
            </p:custDataLst>
          </p:nvPr>
        </p:nvSpPr>
        <p:spPr>
          <a:xfrm>
            <a:off x="490855" y="1526540"/>
            <a:ext cx="387350" cy="4504690"/>
          </a:xfrm>
          <a:prstGeom prst="rect">
            <a:avLst/>
          </a:prstGeom>
          <a:solidFill>
            <a:srgbClr val="2B6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a:off x="8011795" y="1398905"/>
            <a:ext cx="2490470" cy="953135"/>
          </a:xfrm>
          <a:prstGeom prst="rect">
            <a:avLst/>
          </a:prstGeom>
        </p:spPr>
        <p:txBody>
          <a:bodyPr wrap="square">
            <a:spAutoFit/>
          </a:bodyPr>
          <a:p>
            <a:pPr lvl="0" algn="l"/>
            <a:r>
              <a:rPr lang="en-US" altLang="zh-CN" sz="3200" b="1" kern="2200" dirty="0">
                <a:solidFill>
                  <a:srgbClr val="FF0000"/>
                </a:solidFill>
                <a:latin typeface="Arial Black" panose="020B0A04020102020204" charset="0"/>
                <a:ea typeface="微软雅黑" panose="020B0503020204020204" pitchFamily="34" charset="-122"/>
                <a:cs typeface="Arial Black" panose="020B0A04020102020204" charset="0"/>
                <a:sym typeface="+mn-ea"/>
              </a:rPr>
              <a:t>main idea</a:t>
            </a:r>
            <a:endParaRPr lang="zh-CN" altLang="en-US" sz="2400" b="1" kern="2200" dirty="0">
              <a:solidFill>
                <a:srgbClr val="FF0000"/>
              </a:solidFill>
              <a:latin typeface="Arial Black" panose="020B0A04020102020204" charset="0"/>
              <a:ea typeface="微软雅黑" panose="020B0503020204020204" pitchFamily="34" charset="-122"/>
              <a:cs typeface="Arial Black" panose="020B0A04020102020204" charset="0"/>
            </a:endParaRPr>
          </a:p>
          <a:p>
            <a:pPr lvl="0" algn="l"/>
            <a:endParaRPr lang="zh-CN" altLang="en-US" sz="2400" b="1" u="sng" kern="2200" dirty="0">
              <a:solidFill>
                <a:srgbClr val="FF0000"/>
              </a:solidFill>
              <a:latin typeface="Arial Black" panose="020B0A04020102020204" charset="0"/>
              <a:ea typeface="微软雅黑" panose="020B0503020204020204" pitchFamily="34" charset="-122"/>
              <a:cs typeface="Arial Black" panose="020B0A04020102020204" charset="0"/>
            </a:endParaRPr>
          </a:p>
        </p:txBody>
      </p:sp>
      <p:sp>
        <p:nvSpPr>
          <p:cNvPr id="8" name="PA-102296"/>
          <p:cNvSpPr/>
          <p:nvPr>
            <p:custDataLst>
              <p:tags r:id="rId4"/>
            </p:custDataLst>
          </p:nvPr>
        </p:nvSpPr>
        <p:spPr>
          <a:xfrm>
            <a:off x="935990" y="3848100"/>
            <a:ext cx="10881995" cy="2676525"/>
          </a:xfrm>
          <a:prstGeom prst="rect">
            <a:avLst/>
          </a:prstGeom>
        </p:spPr>
        <p:txBody>
          <a:bodyPr wrap="square">
            <a:spAutoFit/>
          </a:bodyPr>
          <a:p>
            <a:r>
              <a:rPr lang="en-US" altLang="zh-CN" sz="2800" b="1" dirty="0">
                <a:solidFill>
                  <a:srgbClr val="FF0000"/>
                </a:solidFill>
                <a:latin typeface="Times New Roman" panose="02020603050405020304" charset="0"/>
                <a:ea typeface="微软雅黑" panose="020B0503020204020204" pitchFamily="34" charset="-122"/>
                <a:cs typeface="Times New Roman" panose="02020603050405020304" charset="0"/>
              </a:rPr>
              <a:t>para 2 </a:t>
            </a:r>
            <a:endParaRPr lang="en-US" altLang="zh-CN" sz="2800" b="1" dirty="0">
              <a:solidFill>
                <a:srgbClr val="FF0000"/>
              </a:solidFill>
              <a:latin typeface="Times New Roman" panose="02020603050405020304" charset="0"/>
              <a:ea typeface="微软雅黑" panose="020B0503020204020204" pitchFamily="34" charset="-122"/>
              <a:cs typeface="Times New Roman" panose="02020603050405020304" charset="0"/>
            </a:endParaRPr>
          </a:p>
          <a:p>
            <a:r>
              <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rPr>
              <a:t>As more areas become affected, you may have noticed that countries are fighting the virus differently. This is because countries have their own unique laws and healthcare systems. Even though they are different, they all share the same goal of keeping people safe and healthy.</a:t>
            </a:r>
            <a:endPar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endParaRPr>
          </a:p>
        </p:txBody>
      </p:sp>
      <p:sp>
        <p:nvSpPr>
          <p:cNvPr id="4" name="PA-102296"/>
          <p:cNvSpPr/>
          <p:nvPr>
            <p:custDataLst>
              <p:tags r:id="rId5"/>
            </p:custDataLst>
          </p:nvPr>
        </p:nvSpPr>
        <p:spPr>
          <a:xfrm>
            <a:off x="984885" y="998220"/>
            <a:ext cx="11460480" cy="3107690"/>
          </a:xfrm>
          <a:prstGeom prst="rect">
            <a:avLst/>
          </a:prstGeom>
        </p:spPr>
        <p:txBody>
          <a:bodyPr wrap="square">
            <a:spAutoFit/>
          </a:bodyPr>
          <a:lstStyle/>
          <a:p>
            <a:r>
              <a:rPr lang="zh-CN" altLang="en-US" sz="2800" b="1" dirty="0">
                <a:latin typeface="Times New Roman" panose="02020603050405020304" charset="0"/>
                <a:ea typeface="微软雅黑" panose="020B0503020204020204" pitchFamily="34" charset="-122"/>
                <a:cs typeface="Times New Roman" panose="02020603050405020304" charset="0"/>
              </a:rPr>
              <a:t>Choose the best answer:</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1. What does the article mainly talk about?</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A. Healthcare systems in different countries.</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B. Global efforts to fight the novel coronavirus.</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C. Different responses to the pandemic worldwide.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D. Challenges facing different countries fighting the pandemic.</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endParaRPr lang="zh-CN" altLang="en-US" sz="2800" b="1" dirty="0">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4676140" y="998220"/>
            <a:ext cx="2997835" cy="536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58880" y="290830"/>
            <a:ext cx="1251125" cy="893769"/>
          </a:xfrm>
          <a:prstGeom prst="rect">
            <a:avLst/>
          </a:prstGeom>
        </p:spPr>
      </p:pic>
      <p:sp>
        <p:nvSpPr>
          <p:cNvPr id="2" name="矩形 1"/>
          <p:cNvSpPr/>
          <p:nvPr/>
        </p:nvSpPr>
        <p:spPr>
          <a:xfrm>
            <a:off x="1137920" y="447675"/>
            <a:ext cx="7750175" cy="737235"/>
          </a:xfrm>
          <a:prstGeom prst="rect">
            <a:avLst/>
          </a:prstGeom>
        </p:spPr>
        <p:txBody>
          <a:bodyPr wrap="square">
            <a:spAutoFit/>
          </a:bodyPr>
          <a:lstStyle/>
          <a:p>
            <a:pPr lvl="0" algn="l"/>
            <a:r>
              <a:rPr lang="zh-CN" altLang="en-US" sz="2400"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sym typeface="+mn-ea"/>
              </a:rPr>
              <a:t>Healthcare around the World ( P6)</a:t>
            </a:r>
            <a:endParaRPr lang="zh-CN" altLang="en-US"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endParaRPr>
          </a:p>
          <a:p>
            <a:pPr lvl="0" algn="l"/>
            <a:endParaRPr lang="zh-CN" altLang="en-US" b="1" u="sng" dirty="0">
              <a:solidFill>
                <a:srgbClr val="2B6EAB"/>
              </a:solidFill>
              <a:latin typeface="微软雅黑" panose="020B0503020204020204" pitchFamily="34" charset="-122"/>
              <a:ea typeface="微软雅黑" panose="020B0503020204020204" pitchFamily="34" charset="-122"/>
            </a:endParaRPr>
          </a:p>
        </p:txBody>
      </p:sp>
      <p:cxnSp>
        <p:nvCxnSpPr>
          <p:cNvPr id="5" name="PA-102297"/>
          <p:cNvCxnSpPr/>
          <p:nvPr>
            <p:custDataLst>
              <p:tags r:id="rId2"/>
            </p:custDataLst>
          </p:nvPr>
        </p:nvCxnSpPr>
        <p:spPr>
          <a:xfrm>
            <a:off x="935990" y="3409315"/>
            <a:ext cx="10478135" cy="40005"/>
          </a:xfrm>
          <a:prstGeom prst="line">
            <a:avLst/>
          </a:prstGeom>
          <a:ln>
            <a:solidFill>
              <a:srgbClr val="2B6EAB"/>
            </a:solidFill>
            <a:prstDash val="dash"/>
          </a:ln>
        </p:spPr>
        <p:style>
          <a:lnRef idx="1">
            <a:schemeClr val="accent1"/>
          </a:lnRef>
          <a:fillRef idx="0">
            <a:schemeClr val="accent1"/>
          </a:fillRef>
          <a:effectRef idx="0">
            <a:schemeClr val="accent1"/>
          </a:effectRef>
          <a:fontRef idx="minor">
            <a:schemeClr val="tx1"/>
          </a:fontRef>
        </p:style>
      </p:cxnSp>
      <p:sp>
        <p:nvSpPr>
          <p:cNvPr id="14" name="PA-102299"/>
          <p:cNvSpPr/>
          <p:nvPr>
            <p:custDataLst>
              <p:tags r:id="rId3"/>
            </p:custDataLst>
          </p:nvPr>
        </p:nvSpPr>
        <p:spPr>
          <a:xfrm>
            <a:off x="490855" y="1526540"/>
            <a:ext cx="387350" cy="4504690"/>
          </a:xfrm>
          <a:prstGeom prst="rect">
            <a:avLst/>
          </a:prstGeom>
          <a:solidFill>
            <a:srgbClr val="2B6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a:off x="8162925" y="789940"/>
            <a:ext cx="2490470" cy="953135"/>
          </a:xfrm>
          <a:prstGeom prst="rect">
            <a:avLst/>
          </a:prstGeom>
        </p:spPr>
        <p:txBody>
          <a:bodyPr wrap="square">
            <a:spAutoFit/>
          </a:bodyPr>
          <a:p>
            <a:pPr lvl="0" algn="l"/>
            <a:r>
              <a:rPr lang="en-US" altLang="zh-CN" sz="3200" b="1" kern="2200" dirty="0">
                <a:solidFill>
                  <a:srgbClr val="FF0000"/>
                </a:solidFill>
                <a:latin typeface="Arial Black" panose="020B0A04020102020204" charset="0"/>
                <a:ea typeface="微软雅黑" panose="020B0503020204020204" pitchFamily="34" charset="-122"/>
                <a:cs typeface="Arial Black" panose="020B0A04020102020204" charset="0"/>
                <a:sym typeface="+mn-ea"/>
              </a:rPr>
              <a:t>main idea</a:t>
            </a:r>
            <a:endParaRPr lang="zh-CN" altLang="en-US" sz="2400" b="1" kern="2200" dirty="0">
              <a:solidFill>
                <a:srgbClr val="FF0000"/>
              </a:solidFill>
              <a:latin typeface="Arial Black" panose="020B0A04020102020204" charset="0"/>
              <a:ea typeface="微软雅黑" panose="020B0503020204020204" pitchFamily="34" charset="-122"/>
              <a:cs typeface="Arial Black" panose="020B0A04020102020204" charset="0"/>
            </a:endParaRPr>
          </a:p>
          <a:p>
            <a:pPr lvl="0" algn="l"/>
            <a:endParaRPr lang="zh-CN" altLang="en-US" sz="2400" b="1" u="sng" kern="2200" dirty="0">
              <a:solidFill>
                <a:srgbClr val="FF0000"/>
              </a:solidFill>
              <a:latin typeface="Arial Black" panose="020B0A04020102020204" charset="0"/>
              <a:ea typeface="微软雅黑" panose="020B0503020204020204" pitchFamily="34" charset="-122"/>
              <a:cs typeface="Arial Black" panose="020B0A04020102020204" charset="0"/>
            </a:endParaRPr>
          </a:p>
        </p:txBody>
      </p:sp>
      <p:sp>
        <p:nvSpPr>
          <p:cNvPr id="8" name="PA-102296"/>
          <p:cNvSpPr/>
          <p:nvPr>
            <p:custDataLst>
              <p:tags r:id="rId4"/>
            </p:custDataLst>
          </p:nvPr>
        </p:nvSpPr>
        <p:spPr>
          <a:xfrm>
            <a:off x="984885" y="3674745"/>
            <a:ext cx="10881995" cy="2676525"/>
          </a:xfrm>
          <a:prstGeom prst="rect">
            <a:avLst/>
          </a:prstGeom>
        </p:spPr>
        <p:txBody>
          <a:bodyPr wrap="square">
            <a:spAutoFit/>
          </a:bodyPr>
          <a:p>
            <a:r>
              <a:rPr lang="zh-CN" altLang="en-US" sz="2800" b="1" dirty="0">
                <a:solidFill>
                  <a:srgbClr val="FF0000"/>
                </a:solidFill>
                <a:latin typeface="Times New Roman" panose="02020603050405020304" charset="0"/>
                <a:ea typeface="微软雅黑" panose="020B0503020204020204" pitchFamily="34" charset="-122"/>
                <a:cs typeface="Times New Roman" panose="02020603050405020304" charset="0"/>
              </a:rPr>
              <a:t>para 2 </a:t>
            </a:r>
            <a:endParaRPr lang="zh-CN" altLang="en-US" sz="2800" b="1" dirty="0">
              <a:solidFill>
                <a:srgbClr val="FF0000"/>
              </a:solidFill>
              <a:latin typeface="Times New Roman" panose="02020603050405020304" charset="0"/>
              <a:ea typeface="微软雅黑" panose="020B0503020204020204" pitchFamily="34" charset="-122"/>
              <a:cs typeface="Times New Roman" panose="02020603050405020304" charset="0"/>
            </a:endParaRPr>
          </a:p>
          <a:p>
            <a:r>
              <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rPr>
              <a:t>As more areas become affected, you may have noticed that countries are fighting the virus differently. This is because countries have their own unique laws and healthcare systems. Even though they are different, they all share the same goal of keeping people safe and healthy.</a:t>
            </a:r>
            <a:endPar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endParaRPr>
          </a:p>
        </p:txBody>
      </p:sp>
      <p:sp>
        <p:nvSpPr>
          <p:cNvPr id="20" name="PA-任意多边形 15"/>
          <p:cNvSpPr/>
          <p:nvPr>
            <p:custDataLst>
              <p:tags r:id="rId5"/>
            </p:custDataLst>
          </p:nvPr>
        </p:nvSpPr>
        <p:spPr bwMode="auto">
          <a:xfrm>
            <a:off x="9977755" y="1743075"/>
            <a:ext cx="1075055" cy="991870"/>
          </a:xfrm>
          <a:custGeom>
            <a:avLst/>
            <a:gdLst>
              <a:gd name="T0" fmla="*/ 0 w 1153318"/>
              <a:gd name="T1" fmla="*/ 0 h 1389644"/>
              <a:gd name="T2" fmla="*/ 1153318 w 1153318"/>
              <a:gd name="T3" fmla="*/ 1389644 h 1389644"/>
            </a:gdLst>
            <a:ahLst/>
            <a:cxnLst/>
            <a:rect l="T0" t="T1" r="T2" b="T3"/>
            <a:pathLst>
              <a:path w="1153318" h="1389644">
                <a:moveTo>
                  <a:pt x="0" y="239717"/>
                </a:moveTo>
                <a:lnTo>
                  <a:pt x="2381" y="239717"/>
                </a:lnTo>
                <a:lnTo>
                  <a:pt x="2381" y="371475"/>
                </a:lnTo>
                <a:cubicBezTo>
                  <a:pt x="43156" y="371475"/>
                  <a:pt x="83931" y="371475"/>
                  <a:pt x="124801" y="371475"/>
                </a:cubicBezTo>
                <a:lnTo>
                  <a:pt x="124801" y="239717"/>
                </a:lnTo>
                <a:lnTo>
                  <a:pt x="278499" y="239717"/>
                </a:lnTo>
                <a:lnTo>
                  <a:pt x="256367" y="371475"/>
                </a:lnTo>
                <a:cubicBezTo>
                  <a:pt x="298475" y="371475"/>
                  <a:pt x="340679" y="371475"/>
                  <a:pt x="382788" y="371475"/>
                </a:cubicBezTo>
                <a:cubicBezTo>
                  <a:pt x="385265" y="349246"/>
                  <a:pt x="387742" y="327017"/>
                  <a:pt x="390219" y="304788"/>
                </a:cubicBezTo>
                <a:cubicBezTo>
                  <a:pt x="404795" y="304788"/>
                  <a:pt x="419371" y="304788"/>
                  <a:pt x="433947" y="304788"/>
                </a:cubicBezTo>
                <a:cubicBezTo>
                  <a:pt x="436138" y="327017"/>
                  <a:pt x="438329" y="349246"/>
                  <a:pt x="440520" y="371475"/>
                </a:cubicBezTo>
                <a:cubicBezTo>
                  <a:pt x="482153" y="371475"/>
                  <a:pt x="523880" y="371475"/>
                  <a:pt x="565512" y="371475"/>
                </a:cubicBezTo>
                <a:lnTo>
                  <a:pt x="540710" y="239717"/>
                </a:lnTo>
                <a:lnTo>
                  <a:pt x="585614" y="239717"/>
                </a:lnTo>
                <a:lnTo>
                  <a:pt x="585614" y="371475"/>
                </a:lnTo>
                <a:cubicBezTo>
                  <a:pt x="626389" y="371475"/>
                  <a:pt x="667164" y="371475"/>
                  <a:pt x="707939" y="371475"/>
                </a:cubicBezTo>
                <a:lnTo>
                  <a:pt x="707939" y="239717"/>
                </a:lnTo>
                <a:lnTo>
                  <a:pt x="744579" y="239717"/>
                </a:lnTo>
                <a:lnTo>
                  <a:pt x="745093" y="248065"/>
                </a:lnTo>
                <a:cubicBezTo>
                  <a:pt x="745093" y="289170"/>
                  <a:pt x="745093" y="330370"/>
                  <a:pt x="745093" y="371475"/>
                </a:cubicBezTo>
                <a:cubicBezTo>
                  <a:pt x="783010" y="371475"/>
                  <a:pt x="820832" y="371475"/>
                  <a:pt x="858748" y="371475"/>
                </a:cubicBezTo>
                <a:cubicBezTo>
                  <a:pt x="858748" y="338898"/>
                  <a:pt x="858748" y="306225"/>
                  <a:pt x="858748" y="273552"/>
                </a:cubicBezTo>
                <a:lnTo>
                  <a:pt x="858025" y="239717"/>
                </a:lnTo>
                <a:lnTo>
                  <a:pt x="958399" y="239717"/>
                </a:lnTo>
                <a:lnTo>
                  <a:pt x="958399" y="371475"/>
                </a:lnTo>
                <a:cubicBezTo>
                  <a:pt x="999174" y="371475"/>
                  <a:pt x="1039949" y="371475"/>
                  <a:pt x="1080724" y="371475"/>
                </a:cubicBezTo>
                <a:lnTo>
                  <a:pt x="1080724" y="239717"/>
                </a:lnTo>
                <a:lnTo>
                  <a:pt x="1149927" y="239717"/>
                </a:lnTo>
                <a:lnTo>
                  <a:pt x="1149927" y="1389644"/>
                </a:lnTo>
                <a:lnTo>
                  <a:pt x="0" y="1389644"/>
                </a:lnTo>
                <a:lnTo>
                  <a:pt x="0" y="239717"/>
                </a:lnTo>
                <a:close/>
                <a:moveTo>
                  <a:pt x="412130" y="82880"/>
                </a:moveTo>
                <a:cubicBezTo>
                  <a:pt x="399650" y="153975"/>
                  <a:pt x="391838" y="206003"/>
                  <a:pt x="388599" y="238867"/>
                </a:cubicBezTo>
                <a:cubicBezTo>
                  <a:pt x="402603" y="238867"/>
                  <a:pt x="416703" y="238867"/>
                  <a:pt x="430708" y="238867"/>
                </a:cubicBezTo>
                <a:cubicBezTo>
                  <a:pt x="424515" y="196804"/>
                  <a:pt x="418323" y="144777"/>
                  <a:pt x="412130" y="82880"/>
                </a:cubicBezTo>
                <a:close/>
                <a:moveTo>
                  <a:pt x="707939" y="63526"/>
                </a:moveTo>
                <a:cubicBezTo>
                  <a:pt x="707939" y="91120"/>
                  <a:pt x="707939" y="118619"/>
                  <a:pt x="707939" y="146214"/>
                </a:cubicBezTo>
                <a:cubicBezTo>
                  <a:pt x="721657" y="146214"/>
                  <a:pt x="731279" y="144681"/>
                  <a:pt x="736805" y="141711"/>
                </a:cubicBezTo>
                <a:cubicBezTo>
                  <a:pt x="742330" y="138740"/>
                  <a:pt x="745093" y="129063"/>
                  <a:pt x="745093" y="112679"/>
                </a:cubicBezTo>
                <a:cubicBezTo>
                  <a:pt x="745093" y="105876"/>
                  <a:pt x="745093" y="99073"/>
                  <a:pt x="745093" y="92270"/>
                </a:cubicBezTo>
                <a:cubicBezTo>
                  <a:pt x="745093" y="80485"/>
                  <a:pt x="742426" y="72724"/>
                  <a:pt x="737091" y="69083"/>
                </a:cubicBezTo>
                <a:cubicBezTo>
                  <a:pt x="731851" y="65442"/>
                  <a:pt x="722038" y="63526"/>
                  <a:pt x="707939" y="63526"/>
                </a:cubicBezTo>
                <a:close/>
                <a:moveTo>
                  <a:pt x="124801" y="63526"/>
                </a:moveTo>
                <a:cubicBezTo>
                  <a:pt x="124801" y="95049"/>
                  <a:pt x="124801" y="126572"/>
                  <a:pt x="124801" y="158095"/>
                </a:cubicBezTo>
                <a:cubicBezTo>
                  <a:pt x="128231" y="158287"/>
                  <a:pt x="131279" y="158382"/>
                  <a:pt x="133756" y="158382"/>
                </a:cubicBezTo>
                <a:cubicBezTo>
                  <a:pt x="144998" y="158382"/>
                  <a:pt x="152810" y="156179"/>
                  <a:pt x="157192" y="151771"/>
                </a:cubicBezTo>
                <a:cubicBezTo>
                  <a:pt x="161479" y="147460"/>
                  <a:pt x="163670" y="138357"/>
                  <a:pt x="163670" y="124560"/>
                </a:cubicBezTo>
                <a:cubicBezTo>
                  <a:pt x="163670" y="114403"/>
                  <a:pt x="163670" y="104247"/>
                  <a:pt x="163670" y="94091"/>
                </a:cubicBezTo>
                <a:cubicBezTo>
                  <a:pt x="163670" y="81347"/>
                  <a:pt x="161193" y="73107"/>
                  <a:pt x="156144" y="69274"/>
                </a:cubicBezTo>
                <a:cubicBezTo>
                  <a:pt x="151095" y="65442"/>
                  <a:pt x="140615" y="63526"/>
                  <a:pt x="124801" y="63526"/>
                </a:cubicBezTo>
                <a:close/>
                <a:moveTo>
                  <a:pt x="885995" y="0"/>
                </a:moveTo>
                <a:cubicBezTo>
                  <a:pt x="975166" y="0"/>
                  <a:pt x="1064242" y="0"/>
                  <a:pt x="1153318" y="0"/>
                </a:cubicBezTo>
                <a:cubicBezTo>
                  <a:pt x="1153318" y="24816"/>
                  <a:pt x="1153318" y="49537"/>
                  <a:pt x="1153318" y="74353"/>
                </a:cubicBezTo>
                <a:cubicBezTo>
                  <a:pt x="1129120" y="74353"/>
                  <a:pt x="1104922" y="74353"/>
                  <a:pt x="1080724" y="74353"/>
                </a:cubicBezTo>
                <a:lnTo>
                  <a:pt x="1080724" y="239717"/>
                </a:lnTo>
                <a:lnTo>
                  <a:pt x="958399" y="239717"/>
                </a:lnTo>
                <a:lnTo>
                  <a:pt x="958399" y="74353"/>
                </a:lnTo>
                <a:cubicBezTo>
                  <a:pt x="934296" y="74353"/>
                  <a:pt x="910098" y="74353"/>
                  <a:pt x="885995" y="74353"/>
                </a:cubicBezTo>
                <a:cubicBezTo>
                  <a:pt x="885995" y="49537"/>
                  <a:pt x="885995" y="24816"/>
                  <a:pt x="885995" y="0"/>
                </a:cubicBezTo>
                <a:close/>
                <a:moveTo>
                  <a:pt x="585614" y="0"/>
                </a:moveTo>
                <a:cubicBezTo>
                  <a:pt x="614480" y="0"/>
                  <a:pt x="643347" y="0"/>
                  <a:pt x="672213" y="0"/>
                </a:cubicBezTo>
                <a:cubicBezTo>
                  <a:pt x="729946" y="0"/>
                  <a:pt x="769006" y="1725"/>
                  <a:pt x="789393" y="5270"/>
                </a:cubicBezTo>
                <a:cubicBezTo>
                  <a:pt x="809876" y="8815"/>
                  <a:pt x="826548" y="17822"/>
                  <a:pt x="839409" y="32194"/>
                </a:cubicBezTo>
                <a:cubicBezTo>
                  <a:pt x="852270" y="46662"/>
                  <a:pt x="858748" y="69753"/>
                  <a:pt x="858748" y="101468"/>
                </a:cubicBezTo>
                <a:cubicBezTo>
                  <a:pt x="858748" y="130309"/>
                  <a:pt x="854176" y="149759"/>
                  <a:pt x="845125" y="159724"/>
                </a:cubicBezTo>
                <a:cubicBezTo>
                  <a:pt x="835979" y="169689"/>
                  <a:pt x="818069" y="175629"/>
                  <a:pt x="791298" y="177641"/>
                </a:cubicBezTo>
                <a:cubicBezTo>
                  <a:pt x="815497" y="182336"/>
                  <a:pt x="831787" y="188660"/>
                  <a:pt x="840171" y="196708"/>
                </a:cubicBezTo>
                <a:cubicBezTo>
                  <a:pt x="848459" y="204661"/>
                  <a:pt x="853604" y="211943"/>
                  <a:pt x="855700" y="218554"/>
                </a:cubicBezTo>
                <a:cubicBezTo>
                  <a:pt x="856700" y="221908"/>
                  <a:pt x="857462" y="228160"/>
                  <a:pt x="857974" y="237322"/>
                </a:cubicBezTo>
                <a:lnTo>
                  <a:pt x="858025" y="239717"/>
                </a:lnTo>
                <a:lnTo>
                  <a:pt x="744579" y="239717"/>
                </a:lnTo>
                <a:lnTo>
                  <a:pt x="743605" y="223896"/>
                </a:lnTo>
                <a:cubicBezTo>
                  <a:pt x="742616" y="217740"/>
                  <a:pt x="741140" y="213476"/>
                  <a:pt x="739187" y="211081"/>
                </a:cubicBezTo>
                <a:cubicBezTo>
                  <a:pt x="735185" y="206386"/>
                  <a:pt x="724801" y="203990"/>
                  <a:pt x="707939" y="203990"/>
                </a:cubicBezTo>
                <a:lnTo>
                  <a:pt x="707939" y="239717"/>
                </a:lnTo>
                <a:lnTo>
                  <a:pt x="585614" y="239717"/>
                </a:lnTo>
                <a:lnTo>
                  <a:pt x="585614" y="0"/>
                </a:lnTo>
                <a:close/>
                <a:moveTo>
                  <a:pt x="318767" y="0"/>
                </a:moveTo>
                <a:cubicBezTo>
                  <a:pt x="377643" y="0"/>
                  <a:pt x="436614" y="0"/>
                  <a:pt x="495585" y="0"/>
                </a:cubicBezTo>
                <a:lnTo>
                  <a:pt x="540710" y="239717"/>
                </a:lnTo>
                <a:lnTo>
                  <a:pt x="278499" y="239717"/>
                </a:lnTo>
                <a:lnTo>
                  <a:pt x="318767" y="0"/>
                </a:lnTo>
                <a:close/>
                <a:moveTo>
                  <a:pt x="2381" y="0"/>
                </a:moveTo>
                <a:cubicBezTo>
                  <a:pt x="43537" y="0"/>
                  <a:pt x="84598" y="0"/>
                  <a:pt x="125658" y="0"/>
                </a:cubicBezTo>
                <a:cubicBezTo>
                  <a:pt x="158907" y="0"/>
                  <a:pt x="184534" y="2108"/>
                  <a:pt x="202445" y="6228"/>
                </a:cubicBezTo>
                <a:cubicBezTo>
                  <a:pt x="220355" y="10348"/>
                  <a:pt x="233883" y="16289"/>
                  <a:pt x="242838" y="24050"/>
                </a:cubicBezTo>
                <a:cubicBezTo>
                  <a:pt x="251889" y="31907"/>
                  <a:pt x="257986" y="41296"/>
                  <a:pt x="261130" y="52411"/>
                </a:cubicBezTo>
                <a:cubicBezTo>
                  <a:pt x="264369" y="63526"/>
                  <a:pt x="265989" y="80676"/>
                  <a:pt x="265989" y="103959"/>
                </a:cubicBezTo>
                <a:cubicBezTo>
                  <a:pt x="265989" y="114691"/>
                  <a:pt x="265989" y="125518"/>
                  <a:pt x="265989" y="136345"/>
                </a:cubicBezTo>
                <a:cubicBezTo>
                  <a:pt x="265989" y="160011"/>
                  <a:pt x="262845" y="177354"/>
                  <a:pt x="256652" y="188181"/>
                </a:cubicBezTo>
                <a:cubicBezTo>
                  <a:pt x="250460" y="199008"/>
                  <a:pt x="239123" y="207344"/>
                  <a:pt x="222546" y="213189"/>
                </a:cubicBezTo>
                <a:cubicBezTo>
                  <a:pt x="205970" y="219033"/>
                  <a:pt x="184344" y="221908"/>
                  <a:pt x="157573" y="221908"/>
                </a:cubicBezTo>
                <a:cubicBezTo>
                  <a:pt x="146617" y="221908"/>
                  <a:pt x="135661" y="221908"/>
                  <a:pt x="124801" y="221908"/>
                </a:cubicBezTo>
                <a:lnTo>
                  <a:pt x="124801" y="239717"/>
                </a:lnTo>
                <a:lnTo>
                  <a:pt x="2381" y="239717"/>
                </a:lnTo>
                <a:lnTo>
                  <a:pt x="2381" y="0"/>
                </a:lnTo>
                <a:close/>
              </a:path>
            </a:pathLst>
          </a:custGeom>
          <a:solidFill>
            <a:srgbClr val="FF0000"/>
          </a:solidFill>
          <a:ln>
            <a:noFill/>
          </a:ln>
        </p:spPr>
        <p:txBody>
          <a:bodyPr tIns="417633"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sz="5400" b="1" dirty="0">
                <a:solidFill>
                  <a:schemeClr val="bg1"/>
                </a:solidFill>
                <a:latin typeface="微软雅黑" panose="020B0503020204020204" pitchFamily="34" charset="-122"/>
                <a:ea typeface="微软雅黑" panose="020B0503020204020204" pitchFamily="34" charset="-122"/>
              </a:rPr>
              <a:t>A</a:t>
            </a:r>
            <a:endParaRPr lang="en-US" sz="5400" b="1" dirty="0">
              <a:solidFill>
                <a:schemeClr val="bg1"/>
              </a:solidFill>
              <a:latin typeface="微软雅黑" panose="020B0503020204020204" pitchFamily="34" charset="-122"/>
              <a:ea typeface="微软雅黑" panose="020B0503020204020204" pitchFamily="34" charset="-122"/>
            </a:endParaRPr>
          </a:p>
        </p:txBody>
      </p:sp>
      <p:sp>
        <p:nvSpPr>
          <p:cNvPr id="4" name="PA-102296"/>
          <p:cNvSpPr/>
          <p:nvPr>
            <p:custDataLst>
              <p:tags r:id="rId6"/>
            </p:custDataLst>
          </p:nvPr>
        </p:nvSpPr>
        <p:spPr>
          <a:xfrm>
            <a:off x="984885" y="998220"/>
            <a:ext cx="11460480" cy="2676525"/>
          </a:xfrm>
          <a:prstGeom prst="rect">
            <a:avLst/>
          </a:prstGeom>
        </p:spPr>
        <p:txBody>
          <a:bodyPr wrap="square">
            <a:spAutoFit/>
          </a:bodyPr>
          <a:lstStyle/>
          <a:p>
            <a:r>
              <a:rPr lang="zh-CN" altLang="en-US" sz="2800" b="1" dirty="0">
                <a:latin typeface="Times New Roman" panose="02020603050405020304" charset="0"/>
                <a:ea typeface="微软雅黑" panose="020B0503020204020204" pitchFamily="34" charset="-122"/>
                <a:cs typeface="Times New Roman" panose="02020603050405020304" charset="0"/>
              </a:rPr>
              <a:t>1. What does the article mainly talk about?</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A. Healthcare systems in different countries.</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B. Global efforts to fight the novel coronavirus.</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C. Different responses to the pandemic worldwide.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D. Challenges facing different countries fighting the pandemic.</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endParaRPr lang="zh-CN" altLang="en-US" sz="2800" b="1" dirty="0">
              <a:latin typeface="Times New Roman" panose="02020603050405020304" charset="0"/>
              <a:ea typeface="微软雅黑" panose="020B0503020204020204" pitchFamily="34" charset="-122"/>
              <a:cs typeface="Times New Roman" panose="02020603050405020304" charset="0"/>
            </a:endParaRPr>
          </a:p>
        </p:txBody>
      </p:sp>
      <p:cxnSp>
        <p:nvCxnSpPr>
          <p:cNvPr id="6" name="直接连接符 5"/>
          <p:cNvCxnSpPr/>
          <p:nvPr/>
        </p:nvCxnSpPr>
        <p:spPr>
          <a:xfrm flipV="1">
            <a:off x="984885" y="5431155"/>
            <a:ext cx="6325870" cy="33655"/>
          </a:xfrm>
          <a:prstGeom prst="line">
            <a:avLst/>
          </a:prstGeom>
          <a:ln w="635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6070600" y="5004435"/>
            <a:ext cx="5674360" cy="13335"/>
          </a:xfrm>
          <a:prstGeom prst="line">
            <a:avLst/>
          </a:prstGeom>
          <a:ln w="635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6577330" y="783590"/>
            <a:ext cx="3922395" cy="536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PA-102296"/>
          <p:cNvSpPr/>
          <p:nvPr>
            <p:custDataLst>
              <p:tags r:id="rId1"/>
            </p:custDataLst>
          </p:nvPr>
        </p:nvSpPr>
        <p:spPr>
          <a:xfrm>
            <a:off x="878840" y="783590"/>
            <a:ext cx="11298555" cy="2245360"/>
          </a:xfrm>
          <a:prstGeom prst="rect">
            <a:avLst/>
          </a:prstGeom>
        </p:spPr>
        <p:txBody>
          <a:bodyPr wrap="square">
            <a:spAutoFit/>
          </a:bodyPr>
          <a:lstStyle/>
          <a:p>
            <a:r>
              <a:rPr lang="zh-CN" altLang="en-US" sz="2800" b="1" dirty="0">
                <a:latin typeface="Times New Roman" panose="02020603050405020304" charset="0"/>
                <a:ea typeface="微软雅黑" panose="020B0503020204020204" pitchFamily="34" charset="-122"/>
                <a:cs typeface="Times New Roman" panose="02020603050405020304" charset="0"/>
              </a:rPr>
              <a:t>2. What does the article tell us about healthcare in Singapore?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A. Public hospitals offer free basic healthcare.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B. Private medical care is not expensive.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C. It works like a housing or education service.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D. Patients need to save money in special accounts beforehand.</a:t>
            </a:r>
            <a:endParaRPr lang="zh-CN" altLang="en-US" sz="2800" b="1" dirty="0">
              <a:latin typeface="Times New Roman" panose="02020603050405020304" charset="0"/>
              <a:ea typeface="微软雅黑" panose="020B0503020204020204" pitchFamily="34" charset="-122"/>
              <a:cs typeface="Times New Roman" panose="02020603050405020304" charset="0"/>
            </a:endParaRPr>
          </a:p>
        </p:txBody>
      </p:sp>
      <p:pic>
        <p:nvPicPr>
          <p:cNvPr id="22" name="图形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8880" y="76200"/>
            <a:ext cx="1251125" cy="893769"/>
          </a:xfrm>
          <a:prstGeom prst="rect">
            <a:avLst/>
          </a:prstGeom>
        </p:spPr>
      </p:pic>
      <p:sp>
        <p:nvSpPr>
          <p:cNvPr id="2" name="矩形 1"/>
          <p:cNvSpPr/>
          <p:nvPr/>
        </p:nvSpPr>
        <p:spPr>
          <a:xfrm>
            <a:off x="1137920" y="233045"/>
            <a:ext cx="7750175" cy="737235"/>
          </a:xfrm>
          <a:prstGeom prst="rect">
            <a:avLst/>
          </a:prstGeom>
        </p:spPr>
        <p:txBody>
          <a:bodyPr wrap="square">
            <a:spAutoFit/>
          </a:bodyPr>
          <a:lstStyle/>
          <a:p>
            <a:pPr lvl="0" algn="l"/>
            <a:r>
              <a:rPr lang="zh-CN" altLang="en-US" sz="2400"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sym typeface="+mn-ea"/>
              </a:rPr>
              <a:t>Healthcare around the World ( P6)</a:t>
            </a:r>
            <a:endParaRPr lang="zh-CN" altLang="en-US"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endParaRPr>
          </a:p>
          <a:p>
            <a:pPr lvl="0" algn="l"/>
            <a:endParaRPr lang="zh-CN" altLang="en-US" b="1" u="sng" dirty="0">
              <a:solidFill>
                <a:srgbClr val="2B6EAB"/>
              </a:solidFill>
              <a:latin typeface="微软雅黑" panose="020B0503020204020204" pitchFamily="34" charset="-122"/>
              <a:ea typeface="微软雅黑" panose="020B0503020204020204" pitchFamily="34" charset="-122"/>
            </a:endParaRPr>
          </a:p>
        </p:txBody>
      </p:sp>
      <p:cxnSp>
        <p:nvCxnSpPr>
          <p:cNvPr id="5" name="PA-102297"/>
          <p:cNvCxnSpPr/>
          <p:nvPr>
            <p:custDataLst>
              <p:tags r:id="rId3"/>
            </p:custDataLst>
          </p:nvPr>
        </p:nvCxnSpPr>
        <p:spPr>
          <a:xfrm>
            <a:off x="1282065" y="3028950"/>
            <a:ext cx="10478135" cy="40005"/>
          </a:xfrm>
          <a:prstGeom prst="line">
            <a:avLst/>
          </a:prstGeom>
          <a:ln>
            <a:solidFill>
              <a:srgbClr val="2B6EAB"/>
            </a:solidFill>
            <a:prstDash val="dash"/>
          </a:ln>
        </p:spPr>
        <p:style>
          <a:lnRef idx="1">
            <a:schemeClr val="accent1"/>
          </a:lnRef>
          <a:fillRef idx="0">
            <a:schemeClr val="accent1"/>
          </a:fillRef>
          <a:effectRef idx="0">
            <a:schemeClr val="accent1"/>
          </a:effectRef>
          <a:fontRef idx="minor">
            <a:schemeClr val="tx1"/>
          </a:fontRef>
        </p:style>
      </p:cxnSp>
      <p:sp>
        <p:nvSpPr>
          <p:cNvPr id="14" name="PA-102299"/>
          <p:cNvSpPr/>
          <p:nvPr>
            <p:custDataLst>
              <p:tags r:id="rId4"/>
            </p:custDataLst>
          </p:nvPr>
        </p:nvSpPr>
        <p:spPr>
          <a:xfrm>
            <a:off x="305435" y="1320165"/>
            <a:ext cx="387350" cy="4504690"/>
          </a:xfrm>
          <a:prstGeom prst="rect">
            <a:avLst/>
          </a:prstGeom>
          <a:solidFill>
            <a:srgbClr val="2B6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9825355" y="233045"/>
            <a:ext cx="2352040" cy="891540"/>
          </a:xfrm>
          <a:prstGeom prst="rect">
            <a:avLst/>
          </a:prstGeom>
        </p:spPr>
        <p:txBody>
          <a:bodyPr wrap="square">
            <a:spAutoFit/>
          </a:bodyPr>
          <a:p>
            <a:pPr lvl="0" algn="l"/>
            <a:r>
              <a:rPr lang="en-US" altLang="zh-CN" sz="2800" b="1" kern="2200" dirty="0">
                <a:solidFill>
                  <a:srgbClr val="FF0000"/>
                </a:solidFill>
                <a:latin typeface="Arial Black" panose="020B0A04020102020204" charset="0"/>
                <a:ea typeface="微软雅黑" panose="020B0503020204020204" pitchFamily="34" charset="-122"/>
                <a:cs typeface="Arial Black" panose="020B0A04020102020204" charset="0"/>
                <a:sym typeface="+mn-ea"/>
              </a:rPr>
              <a:t>key word</a:t>
            </a:r>
            <a:endParaRPr lang="zh-CN" altLang="en-US" sz="2000" b="1" kern="2200" dirty="0">
              <a:solidFill>
                <a:srgbClr val="FF0000"/>
              </a:solidFill>
              <a:latin typeface="Arial Black" panose="020B0A04020102020204" charset="0"/>
              <a:ea typeface="微软雅黑" panose="020B0503020204020204" pitchFamily="34" charset="-122"/>
              <a:cs typeface="Arial Black" panose="020B0A04020102020204" charset="0"/>
            </a:endParaRPr>
          </a:p>
          <a:p>
            <a:pPr lvl="0" algn="l"/>
            <a:r>
              <a:rPr lang="en-US" altLang="zh-CN" sz="2400" b="1" kern="2200" dirty="0">
                <a:solidFill>
                  <a:srgbClr val="FF0000"/>
                </a:solidFill>
                <a:latin typeface="Arial Black" panose="020B0A04020102020204" charset="0"/>
                <a:ea typeface="微软雅黑" panose="020B0503020204020204" pitchFamily="34" charset="-122"/>
                <a:cs typeface="Arial Black" panose="020B0A04020102020204" charset="0"/>
              </a:rPr>
              <a:t>     </a:t>
            </a:r>
            <a:r>
              <a:rPr lang="en-US" altLang="zh-CN" sz="2400" b="1" u="sng" kern="2200" dirty="0">
                <a:solidFill>
                  <a:srgbClr val="FF0000"/>
                </a:solidFill>
                <a:latin typeface="Arial Black" panose="020B0A04020102020204" charset="0"/>
                <a:ea typeface="微软雅黑" panose="020B0503020204020204" pitchFamily="34" charset="-122"/>
                <a:cs typeface="Arial Black" panose="020B0A04020102020204" charset="0"/>
              </a:rPr>
              <a:t>(Para3-4)</a:t>
            </a:r>
            <a:endParaRPr lang="en-US" altLang="zh-CN" sz="2400" b="1" u="sng" kern="2200" dirty="0">
              <a:solidFill>
                <a:srgbClr val="FF0000"/>
              </a:solidFill>
              <a:latin typeface="Arial Black" panose="020B0A04020102020204" charset="0"/>
              <a:ea typeface="微软雅黑" panose="020B0503020204020204" pitchFamily="34" charset="-122"/>
              <a:cs typeface="Arial Black" panose="020B0A04020102020204" charset="0"/>
            </a:endParaRPr>
          </a:p>
        </p:txBody>
      </p:sp>
      <p:sp>
        <p:nvSpPr>
          <p:cNvPr id="8" name="PA-102296"/>
          <p:cNvSpPr/>
          <p:nvPr>
            <p:custDataLst>
              <p:tags r:id="rId5"/>
            </p:custDataLst>
          </p:nvPr>
        </p:nvSpPr>
        <p:spPr>
          <a:xfrm>
            <a:off x="692150" y="3068955"/>
            <a:ext cx="11650345" cy="3538220"/>
          </a:xfrm>
          <a:prstGeom prst="rect">
            <a:avLst/>
          </a:prstGeom>
        </p:spPr>
        <p:txBody>
          <a:bodyPr wrap="square">
            <a:spAutoFit/>
          </a:bodyPr>
          <a:p>
            <a:r>
              <a:rPr lang="en-US" altLang="zh-CN" sz="2800" b="1" dirty="0">
                <a:solidFill>
                  <a:srgbClr val="FF0000"/>
                </a:solidFill>
                <a:latin typeface="Times New Roman" panose="02020603050405020304" charset="0"/>
                <a:ea typeface="微软雅黑" panose="020B0503020204020204" pitchFamily="34" charset="-122"/>
                <a:cs typeface="Times New Roman" panose="02020603050405020304" charset="0"/>
              </a:rPr>
              <a:t>para 3-4 </a:t>
            </a:r>
            <a:endParaRPr lang="en-US" altLang="zh-CN" sz="2800" b="1" dirty="0">
              <a:solidFill>
                <a:srgbClr val="FF0000"/>
              </a:solidFill>
              <a:latin typeface="Times New Roman" panose="02020603050405020304" charset="0"/>
              <a:ea typeface="微软雅黑" panose="020B0503020204020204" pitchFamily="34" charset="-122"/>
              <a:cs typeface="Times New Roman" panose="02020603050405020304" charset="0"/>
            </a:endParaRPr>
          </a:p>
          <a:p>
            <a:r>
              <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rPr>
              <a:t>In Southeast Asia, there are many different types of healthcare systems. Take Singapore as an example. In Singapore, the government runs hospitals that provide basic healthcare. It is cheap, but people can pay extra for private rooms and better service. </a:t>
            </a:r>
            <a:endPar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endParaRPr>
          </a:p>
          <a:p>
            <a:r>
              <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rPr>
              <a:t>Medical treatment in Singapore is paid for in a very interesting way. First, workers save money in mandatory</a:t>
            </a:r>
            <a:r>
              <a:rPr lang="zh-CN" altLang="en-US" sz="2000" b="1" dirty="0">
                <a:solidFill>
                  <a:srgbClr val="230184"/>
                </a:solidFill>
                <a:latin typeface="Times New Roman" panose="02020603050405020304" charset="0"/>
                <a:ea typeface="微软雅黑" panose="020B0503020204020204" pitchFamily="34" charset="-122"/>
                <a:cs typeface="Times New Roman" panose="02020603050405020304" charset="0"/>
              </a:rPr>
              <a:t> (强制的)</a:t>
            </a:r>
            <a:r>
              <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rPr>
              <a:t> savings accounts. Then, this money can be used to pay for things like healthcare, housing and education</a:t>
            </a:r>
            <a:r>
              <a:rPr lang="zh-CN" altLang="en-US" sz="2800" b="1" dirty="0">
                <a:latin typeface="Times New Roman" panose="02020603050405020304" charset="0"/>
                <a:ea typeface="微软雅黑" panose="020B0503020204020204" pitchFamily="34" charset="-122"/>
                <a:cs typeface="Times New Roman" panose="02020603050405020304" charset="0"/>
              </a:rPr>
              <a:t>. </a:t>
            </a:r>
            <a:endParaRPr lang="zh-CN" altLang="en-US" sz="2800" b="1" dirty="0">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6577330" y="783590"/>
            <a:ext cx="3922395" cy="536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PA-102296"/>
          <p:cNvSpPr/>
          <p:nvPr>
            <p:custDataLst>
              <p:tags r:id="rId1"/>
            </p:custDataLst>
          </p:nvPr>
        </p:nvSpPr>
        <p:spPr>
          <a:xfrm>
            <a:off x="878840" y="783590"/>
            <a:ext cx="11298555" cy="2245360"/>
          </a:xfrm>
          <a:prstGeom prst="rect">
            <a:avLst/>
          </a:prstGeom>
        </p:spPr>
        <p:txBody>
          <a:bodyPr wrap="square">
            <a:spAutoFit/>
          </a:bodyPr>
          <a:lstStyle/>
          <a:p>
            <a:r>
              <a:rPr lang="zh-CN" altLang="en-US" sz="2800" b="1" dirty="0">
                <a:latin typeface="Times New Roman" panose="02020603050405020304" charset="0"/>
                <a:ea typeface="微软雅黑" panose="020B0503020204020204" pitchFamily="34" charset="-122"/>
                <a:cs typeface="Times New Roman" panose="02020603050405020304" charset="0"/>
              </a:rPr>
              <a:t>2. What does the article tell us about healthcare in Singapore?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A. Public hospitals offer free basic healthcare.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B. Private medical care is not expensive.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C. It works like a housing or education service.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D. Patients need to save money in special accounts beforehand.</a:t>
            </a:r>
            <a:endParaRPr lang="zh-CN" altLang="en-US" sz="2800" b="1" dirty="0">
              <a:latin typeface="Times New Roman" panose="02020603050405020304" charset="0"/>
              <a:ea typeface="微软雅黑" panose="020B0503020204020204" pitchFamily="34" charset="-122"/>
              <a:cs typeface="Times New Roman" panose="02020603050405020304" charset="0"/>
            </a:endParaRPr>
          </a:p>
        </p:txBody>
      </p:sp>
      <p:pic>
        <p:nvPicPr>
          <p:cNvPr id="22" name="图形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8880" y="76200"/>
            <a:ext cx="1251125" cy="893769"/>
          </a:xfrm>
          <a:prstGeom prst="rect">
            <a:avLst/>
          </a:prstGeom>
        </p:spPr>
      </p:pic>
      <p:sp>
        <p:nvSpPr>
          <p:cNvPr id="2" name="矩形 1"/>
          <p:cNvSpPr/>
          <p:nvPr/>
        </p:nvSpPr>
        <p:spPr>
          <a:xfrm>
            <a:off x="1137920" y="233045"/>
            <a:ext cx="7750175" cy="737235"/>
          </a:xfrm>
          <a:prstGeom prst="rect">
            <a:avLst/>
          </a:prstGeom>
        </p:spPr>
        <p:txBody>
          <a:bodyPr wrap="square">
            <a:spAutoFit/>
          </a:bodyPr>
          <a:lstStyle/>
          <a:p>
            <a:pPr lvl="0" algn="l"/>
            <a:r>
              <a:rPr lang="zh-CN" altLang="en-US" sz="2400"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sym typeface="+mn-ea"/>
              </a:rPr>
              <a:t>Healthcare around the World ( P6)</a:t>
            </a:r>
            <a:endParaRPr lang="zh-CN" altLang="en-US"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endParaRPr>
          </a:p>
          <a:p>
            <a:pPr lvl="0" algn="l"/>
            <a:endParaRPr lang="zh-CN" altLang="en-US" b="1" u="sng" dirty="0">
              <a:solidFill>
                <a:srgbClr val="2B6EAB"/>
              </a:solidFill>
              <a:latin typeface="微软雅黑" panose="020B0503020204020204" pitchFamily="34" charset="-122"/>
              <a:ea typeface="微软雅黑" panose="020B0503020204020204" pitchFamily="34" charset="-122"/>
            </a:endParaRPr>
          </a:p>
        </p:txBody>
      </p:sp>
      <p:cxnSp>
        <p:nvCxnSpPr>
          <p:cNvPr id="5" name="PA-102297"/>
          <p:cNvCxnSpPr/>
          <p:nvPr>
            <p:custDataLst>
              <p:tags r:id="rId3"/>
            </p:custDataLst>
          </p:nvPr>
        </p:nvCxnSpPr>
        <p:spPr>
          <a:xfrm>
            <a:off x="1282065" y="3028950"/>
            <a:ext cx="10478135" cy="40005"/>
          </a:xfrm>
          <a:prstGeom prst="line">
            <a:avLst/>
          </a:prstGeom>
          <a:ln>
            <a:solidFill>
              <a:srgbClr val="2B6EAB"/>
            </a:solidFill>
            <a:prstDash val="dash"/>
          </a:ln>
        </p:spPr>
        <p:style>
          <a:lnRef idx="1">
            <a:schemeClr val="accent1"/>
          </a:lnRef>
          <a:fillRef idx="0">
            <a:schemeClr val="accent1"/>
          </a:fillRef>
          <a:effectRef idx="0">
            <a:schemeClr val="accent1"/>
          </a:effectRef>
          <a:fontRef idx="minor">
            <a:schemeClr val="tx1"/>
          </a:fontRef>
        </p:style>
      </p:cxnSp>
      <p:sp>
        <p:nvSpPr>
          <p:cNvPr id="14" name="PA-102299"/>
          <p:cNvSpPr/>
          <p:nvPr>
            <p:custDataLst>
              <p:tags r:id="rId4"/>
            </p:custDataLst>
          </p:nvPr>
        </p:nvSpPr>
        <p:spPr>
          <a:xfrm>
            <a:off x="305435" y="1320165"/>
            <a:ext cx="387350" cy="4504690"/>
          </a:xfrm>
          <a:prstGeom prst="rect">
            <a:avLst/>
          </a:prstGeom>
          <a:solidFill>
            <a:srgbClr val="2B6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9825355" y="233045"/>
            <a:ext cx="2352040" cy="891540"/>
          </a:xfrm>
          <a:prstGeom prst="rect">
            <a:avLst/>
          </a:prstGeom>
        </p:spPr>
        <p:txBody>
          <a:bodyPr wrap="square">
            <a:spAutoFit/>
          </a:bodyPr>
          <a:p>
            <a:pPr lvl="0" algn="l"/>
            <a:r>
              <a:rPr lang="en-US" altLang="zh-CN" sz="2800" b="1" kern="2200" dirty="0">
                <a:solidFill>
                  <a:srgbClr val="FF0000"/>
                </a:solidFill>
                <a:latin typeface="Arial Black" panose="020B0A04020102020204" charset="0"/>
                <a:ea typeface="微软雅黑" panose="020B0503020204020204" pitchFamily="34" charset="-122"/>
                <a:cs typeface="Arial Black" panose="020B0A04020102020204" charset="0"/>
                <a:sym typeface="+mn-ea"/>
              </a:rPr>
              <a:t>key word</a:t>
            </a:r>
            <a:endParaRPr lang="zh-CN" altLang="en-US" sz="2000" b="1" kern="2200" dirty="0">
              <a:solidFill>
                <a:srgbClr val="FF0000"/>
              </a:solidFill>
              <a:latin typeface="Arial Black" panose="020B0A04020102020204" charset="0"/>
              <a:ea typeface="微软雅黑" panose="020B0503020204020204" pitchFamily="34" charset="-122"/>
              <a:cs typeface="Arial Black" panose="020B0A04020102020204" charset="0"/>
            </a:endParaRPr>
          </a:p>
          <a:p>
            <a:pPr lvl="0" algn="l"/>
            <a:r>
              <a:rPr lang="en-US" altLang="zh-CN" sz="2400" b="1" kern="2200" dirty="0">
                <a:solidFill>
                  <a:srgbClr val="FF0000"/>
                </a:solidFill>
                <a:latin typeface="Arial Black" panose="020B0A04020102020204" charset="0"/>
                <a:ea typeface="微软雅黑" panose="020B0503020204020204" pitchFamily="34" charset="-122"/>
                <a:cs typeface="Arial Black" panose="020B0A04020102020204" charset="0"/>
              </a:rPr>
              <a:t>     </a:t>
            </a:r>
            <a:r>
              <a:rPr lang="en-US" altLang="zh-CN" sz="2400" b="1" u="sng" kern="2200" dirty="0">
                <a:solidFill>
                  <a:srgbClr val="FF0000"/>
                </a:solidFill>
                <a:latin typeface="Arial Black" panose="020B0A04020102020204" charset="0"/>
                <a:ea typeface="微软雅黑" panose="020B0503020204020204" pitchFamily="34" charset="-122"/>
                <a:cs typeface="Arial Black" panose="020B0A04020102020204" charset="0"/>
              </a:rPr>
              <a:t>(Para3-4)</a:t>
            </a:r>
            <a:endParaRPr lang="en-US" altLang="zh-CN" sz="2400" b="1" u="sng" kern="2200" dirty="0">
              <a:solidFill>
                <a:srgbClr val="FF0000"/>
              </a:solidFill>
              <a:latin typeface="Arial Black" panose="020B0A04020102020204" charset="0"/>
              <a:ea typeface="微软雅黑" panose="020B0503020204020204" pitchFamily="34" charset="-122"/>
              <a:cs typeface="Arial Black" panose="020B0A04020102020204" charset="0"/>
            </a:endParaRPr>
          </a:p>
        </p:txBody>
      </p:sp>
      <p:sp>
        <p:nvSpPr>
          <p:cNvPr id="8" name="PA-102296"/>
          <p:cNvSpPr/>
          <p:nvPr>
            <p:custDataLst>
              <p:tags r:id="rId5"/>
            </p:custDataLst>
          </p:nvPr>
        </p:nvSpPr>
        <p:spPr>
          <a:xfrm>
            <a:off x="692150" y="3068955"/>
            <a:ext cx="11650345" cy="3538220"/>
          </a:xfrm>
          <a:prstGeom prst="rect">
            <a:avLst/>
          </a:prstGeom>
        </p:spPr>
        <p:txBody>
          <a:bodyPr wrap="square">
            <a:spAutoFit/>
          </a:bodyPr>
          <a:p>
            <a:r>
              <a:rPr lang="en-US" altLang="zh-CN" sz="2800" b="1" dirty="0">
                <a:solidFill>
                  <a:srgbClr val="FF0000"/>
                </a:solidFill>
                <a:latin typeface="Times New Roman" panose="02020603050405020304" charset="0"/>
                <a:ea typeface="微软雅黑" panose="020B0503020204020204" pitchFamily="34" charset="-122"/>
                <a:cs typeface="Times New Roman" panose="02020603050405020304" charset="0"/>
              </a:rPr>
              <a:t>para 3-4 </a:t>
            </a:r>
            <a:endParaRPr lang="en-US" altLang="zh-CN" sz="2800" b="1" dirty="0">
              <a:solidFill>
                <a:srgbClr val="FF0000"/>
              </a:solidFill>
              <a:latin typeface="Times New Roman" panose="02020603050405020304" charset="0"/>
              <a:ea typeface="微软雅黑" panose="020B0503020204020204" pitchFamily="34" charset="-122"/>
              <a:cs typeface="Times New Roman" panose="02020603050405020304" charset="0"/>
            </a:endParaRPr>
          </a:p>
          <a:p>
            <a:r>
              <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rPr>
              <a:t>In Southeast Asia, there are many different types of healthcare systems. Take Singapore as an example. In Singapore, the government runs hospitals that provide basic healthcare. It is cheap, but people can pay extra for private rooms and better service. </a:t>
            </a:r>
            <a:endPar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endParaRPr>
          </a:p>
          <a:p>
            <a:r>
              <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rPr>
              <a:t>Medical treatment in Singapore is paid for in a very interesting way. First, workers save money in mandatory</a:t>
            </a:r>
            <a:r>
              <a:rPr lang="zh-CN" altLang="en-US" sz="2000" b="1" dirty="0">
                <a:solidFill>
                  <a:srgbClr val="230184"/>
                </a:solidFill>
                <a:latin typeface="Times New Roman" panose="02020603050405020304" charset="0"/>
                <a:ea typeface="微软雅黑" panose="020B0503020204020204" pitchFamily="34" charset="-122"/>
                <a:cs typeface="Times New Roman" panose="02020603050405020304" charset="0"/>
              </a:rPr>
              <a:t> (强制的)</a:t>
            </a:r>
            <a:r>
              <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rPr>
              <a:t> savings accounts. Then, this money can be used to pay for things like healthcare, housing and education</a:t>
            </a:r>
            <a:r>
              <a:rPr lang="zh-CN" altLang="en-US" sz="2800" b="1" dirty="0">
                <a:latin typeface="Times New Roman" panose="02020603050405020304" charset="0"/>
                <a:ea typeface="微软雅黑" panose="020B0503020204020204" pitchFamily="34" charset="-122"/>
                <a:cs typeface="Times New Roman" panose="02020603050405020304" charset="0"/>
              </a:rPr>
              <a:t>. </a:t>
            </a:r>
            <a:endParaRPr lang="zh-CN" altLang="en-US" sz="2800" b="1" dirty="0">
              <a:latin typeface="Times New Roman" panose="02020603050405020304" charset="0"/>
              <a:ea typeface="微软雅黑" panose="020B0503020204020204" pitchFamily="34" charset="-122"/>
              <a:cs typeface="Times New Roman" panose="02020603050405020304" charset="0"/>
            </a:endParaRPr>
          </a:p>
        </p:txBody>
      </p:sp>
      <p:sp>
        <p:nvSpPr>
          <p:cNvPr id="9" name="PA-任意多边形 15"/>
          <p:cNvSpPr/>
          <p:nvPr>
            <p:custDataLst>
              <p:tags r:id="rId6"/>
            </p:custDataLst>
          </p:nvPr>
        </p:nvSpPr>
        <p:spPr bwMode="auto">
          <a:xfrm>
            <a:off x="9273540" y="1513840"/>
            <a:ext cx="1075055" cy="991870"/>
          </a:xfrm>
          <a:custGeom>
            <a:avLst/>
            <a:gdLst>
              <a:gd name="T0" fmla="*/ 0 w 1153318"/>
              <a:gd name="T1" fmla="*/ 0 h 1389644"/>
              <a:gd name="T2" fmla="*/ 1153318 w 1153318"/>
              <a:gd name="T3" fmla="*/ 1389644 h 1389644"/>
            </a:gdLst>
            <a:ahLst/>
            <a:cxnLst/>
            <a:rect l="T0" t="T1" r="T2" b="T3"/>
            <a:pathLst>
              <a:path w="1153318" h="1389644">
                <a:moveTo>
                  <a:pt x="0" y="239717"/>
                </a:moveTo>
                <a:lnTo>
                  <a:pt x="2381" y="239717"/>
                </a:lnTo>
                <a:lnTo>
                  <a:pt x="2381" y="371475"/>
                </a:lnTo>
                <a:cubicBezTo>
                  <a:pt x="43156" y="371475"/>
                  <a:pt x="83931" y="371475"/>
                  <a:pt x="124801" y="371475"/>
                </a:cubicBezTo>
                <a:lnTo>
                  <a:pt x="124801" y="239717"/>
                </a:lnTo>
                <a:lnTo>
                  <a:pt x="278499" y="239717"/>
                </a:lnTo>
                <a:lnTo>
                  <a:pt x="256367" y="371475"/>
                </a:lnTo>
                <a:cubicBezTo>
                  <a:pt x="298475" y="371475"/>
                  <a:pt x="340679" y="371475"/>
                  <a:pt x="382788" y="371475"/>
                </a:cubicBezTo>
                <a:cubicBezTo>
                  <a:pt x="385265" y="349246"/>
                  <a:pt x="387742" y="327017"/>
                  <a:pt x="390219" y="304788"/>
                </a:cubicBezTo>
                <a:cubicBezTo>
                  <a:pt x="404795" y="304788"/>
                  <a:pt x="419371" y="304788"/>
                  <a:pt x="433947" y="304788"/>
                </a:cubicBezTo>
                <a:cubicBezTo>
                  <a:pt x="436138" y="327017"/>
                  <a:pt x="438329" y="349246"/>
                  <a:pt x="440520" y="371475"/>
                </a:cubicBezTo>
                <a:cubicBezTo>
                  <a:pt x="482153" y="371475"/>
                  <a:pt x="523880" y="371475"/>
                  <a:pt x="565512" y="371475"/>
                </a:cubicBezTo>
                <a:lnTo>
                  <a:pt x="540710" y="239717"/>
                </a:lnTo>
                <a:lnTo>
                  <a:pt x="585614" y="239717"/>
                </a:lnTo>
                <a:lnTo>
                  <a:pt x="585614" y="371475"/>
                </a:lnTo>
                <a:cubicBezTo>
                  <a:pt x="626389" y="371475"/>
                  <a:pt x="667164" y="371475"/>
                  <a:pt x="707939" y="371475"/>
                </a:cubicBezTo>
                <a:lnTo>
                  <a:pt x="707939" y="239717"/>
                </a:lnTo>
                <a:lnTo>
                  <a:pt x="744579" y="239717"/>
                </a:lnTo>
                <a:lnTo>
                  <a:pt x="745093" y="248065"/>
                </a:lnTo>
                <a:cubicBezTo>
                  <a:pt x="745093" y="289170"/>
                  <a:pt x="745093" y="330370"/>
                  <a:pt x="745093" y="371475"/>
                </a:cubicBezTo>
                <a:cubicBezTo>
                  <a:pt x="783010" y="371475"/>
                  <a:pt x="820832" y="371475"/>
                  <a:pt x="858748" y="371475"/>
                </a:cubicBezTo>
                <a:cubicBezTo>
                  <a:pt x="858748" y="338898"/>
                  <a:pt x="858748" y="306225"/>
                  <a:pt x="858748" y="273552"/>
                </a:cubicBezTo>
                <a:lnTo>
                  <a:pt x="858025" y="239717"/>
                </a:lnTo>
                <a:lnTo>
                  <a:pt x="958399" y="239717"/>
                </a:lnTo>
                <a:lnTo>
                  <a:pt x="958399" y="371475"/>
                </a:lnTo>
                <a:cubicBezTo>
                  <a:pt x="999174" y="371475"/>
                  <a:pt x="1039949" y="371475"/>
                  <a:pt x="1080724" y="371475"/>
                </a:cubicBezTo>
                <a:lnTo>
                  <a:pt x="1080724" y="239717"/>
                </a:lnTo>
                <a:lnTo>
                  <a:pt x="1149927" y="239717"/>
                </a:lnTo>
                <a:lnTo>
                  <a:pt x="1149927" y="1389644"/>
                </a:lnTo>
                <a:lnTo>
                  <a:pt x="0" y="1389644"/>
                </a:lnTo>
                <a:lnTo>
                  <a:pt x="0" y="239717"/>
                </a:lnTo>
                <a:close/>
                <a:moveTo>
                  <a:pt x="412130" y="82880"/>
                </a:moveTo>
                <a:cubicBezTo>
                  <a:pt x="399650" y="153975"/>
                  <a:pt x="391838" y="206003"/>
                  <a:pt x="388599" y="238867"/>
                </a:cubicBezTo>
                <a:cubicBezTo>
                  <a:pt x="402603" y="238867"/>
                  <a:pt x="416703" y="238867"/>
                  <a:pt x="430708" y="238867"/>
                </a:cubicBezTo>
                <a:cubicBezTo>
                  <a:pt x="424515" y="196804"/>
                  <a:pt x="418323" y="144777"/>
                  <a:pt x="412130" y="82880"/>
                </a:cubicBezTo>
                <a:close/>
                <a:moveTo>
                  <a:pt x="707939" y="63526"/>
                </a:moveTo>
                <a:cubicBezTo>
                  <a:pt x="707939" y="91120"/>
                  <a:pt x="707939" y="118619"/>
                  <a:pt x="707939" y="146214"/>
                </a:cubicBezTo>
                <a:cubicBezTo>
                  <a:pt x="721657" y="146214"/>
                  <a:pt x="731279" y="144681"/>
                  <a:pt x="736805" y="141711"/>
                </a:cubicBezTo>
                <a:cubicBezTo>
                  <a:pt x="742330" y="138740"/>
                  <a:pt x="745093" y="129063"/>
                  <a:pt x="745093" y="112679"/>
                </a:cubicBezTo>
                <a:cubicBezTo>
                  <a:pt x="745093" y="105876"/>
                  <a:pt x="745093" y="99073"/>
                  <a:pt x="745093" y="92270"/>
                </a:cubicBezTo>
                <a:cubicBezTo>
                  <a:pt x="745093" y="80485"/>
                  <a:pt x="742426" y="72724"/>
                  <a:pt x="737091" y="69083"/>
                </a:cubicBezTo>
                <a:cubicBezTo>
                  <a:pt x="731851" y="65442"/>
                  <a:pt x="722038" y="63526"/>
                  <a:pt x="707939" y="63526"/>
                </a:cubicBezTo>
                <a:close/>
                <a:moveTo>
                  <a:pt x="124801" y="63526"/>
                </a:moveTo>
                <a:cubicBezTo>
                  <a:pt x="124801" y="95049"/>
                  <a:pt x="124801" y="126572"/>
                  <a:pt x="124801" y="158095"/>
                </a:cubicBezTo>
                <a:cubicBezTo>
                  <a:pt x="128231" y="158287"/>
                  <a:pt x="131279" y="158382"/>
                  <a:pt x="133756" y="158382"/>
                </a:cubicBezTo>
                <a:cubicBezTo>
                  <a:pt x="144998" y="158382"/>
                  <a:pt x="152810" y="156179"/>
                  <a:pt x="157192" y="151771"/>
                </a:cubicBezTo>
                <a:cubicBezTo>
                  <a:pt x="161479" y="147460"/>
                  <a:pt x="163670" y="138357"/>
                  <a:pt x="163670" y="124560"/>
                </a:cubicBezTo>
                <a:cubicBezTo>
                  <a:pt x="163670" y="114403"/>
                  <a:pt x="163670" y="104247"/>
                  <a:pt x="163670" y="94091"/>
                </a:cubicBezTo>
                <a:cubicBezTo>
                  <a:pt x="163670" y="81347"/>
                  <a:pt x="161193" y="73107"/>
                  <a:pt x="156144" y="69274"/>
                </a:cubicBezTo>
                <a:cubicBezTo>
                  <a:pt x="151095" y="65442"/>
                  <a:pt x="140615" y="63526"/>
                  <a:pt x="124801" y="63526"/>
                </a:cubicBezTo>
                <a:close/>
                <a:moveTo>
                  <a:pt x="885995" y="0"/>
                </a:moveTo>
                <a:cubicBezTo>
                  <a:pt x="975166" y="0"/>
                  <a:pt x="1064242" y="0"/>
                  <a:pt x="1153318" y="0"/>
                </a:cubicBezTo>
                <a:cubicBezTo>
                  <a:pt x="1153318" y="24816"/>
                  <a:pt x="1153318" y="49537"/>
                  <a:pt x="1153318" y="74353"/>
                </a:cubicBezTo>
                <a:cubicBezTo>
                  <a:pt x="1129120" y="74353"/>
                  <a:pt x="1104922" y="74353"/>
                  <a:pt x="1080724" y="74353"/>
                </a:cubicBezTo>
                <a:lnTo>
                  <a:pt x="1080724" y="239717"/>
                </a:lnTo>
                <a:lnTo>
                  <a:pt x="958399" y="239717"/>
                </a:lnTo>
                <a:lnTo>
                  <a:pt x="958399" y="74353"/>
                </a:lnTo>
                <a:cubicBezTo>
                  <a:pt x="934296" y="74353"/>
                  <a:pt x="910098" y="74353"/>
                  <a:pt x="885995" y="74353"/>
                </a:cubicBezTo>
                <a:cubicBezTo>
                  <a:pt x="885995" y="49537"/>
                  <a:pt x="885995" y="24816"/>
                  <a:pt x="885995" y="0"/>
                </a:cubicBezTo>
                <a:close/>
                <a:moveTo>
                  <a:pt x="585614" y="0"/>
                </a:moveTo>
                <a:cubicBezTo>
                  <a:pt x="614480" y="0"/>
                  <a:pt x="643347" y="0"/>
                  <a:pt x="672213" y="0"/>
                </a:cubicBezTo>
                <a:cubicBezTo>
                  <a:pt x="729946" y="0"/>
                  <a:pt x="769006" y="1725"/>
                  <a:pt x="789393" y="5270"/>
                </a:cubicBezTo>
                <a:cubicBezTo>
                  <a:pt x="809876" y="8815"/>
                  <a:pt x="826548" y="17822"/>
                  <a:pt x="839409" y="32194"/>
                </a:cubicBezTo>
                <a:cubicBezTo>
                  <a:pt x="852270" y="46662"/>
                  <a:pt x="858748" y="69753"/>
                  <a:pt x="858748" y="101468"/>
                </a:cubicBezTo>
                <a:cubicBezTo>
                  <a:pt x="858748" y="130309"/>
                  <a:pt x="854176" y="149759"/>
                  <a:pt x="845125" y="159724"/>
                </a:cubicBezTo>
                <a:cubicBezTo>
                  <a:pt x="835979" y="169689"/>
                  <a:pt x="818069" y="175629"/>
                  <a:pt x="791298" y="177641"/>
                </a:cubicBezTo>
                <a:cubicBezTo>
                  <a:pt x="815497" y="182336"/>
                  <a:pt x="831787" y="188660"/>
                  <a:pt x="840171" y="196708"/>
                </a:cubicBezTo>
                <a:cubicBezTo>
                  <a:pt x="848459" y="204661"/>
                  <a:pt x="853604" y="211943"/>
                  <a:pt x="855700" y="218554"/>
                </a:cubicBezTo>
                <a:cubicBezTo>
                  <a:pt x="856700" y="221908"/>
                  <a:pt x="857462" y="228160"/>
                  <a:pt x="857974" y="237322"/>
                </a:cubicBezTo>
                <a:lnTo>
                  <a:pt x="858025" y="239717"/>
                </a:lnTo>
                <a:lnTo>
                  <a:pt x="744579" y="239717"/>
                </a:lnTo>
                <a:lnTo>
                  <a:pt x="743605" y="223896"/>
                </a:lnTo>
                <a:cubicBezTo>
                  <a:pt x="742616" y="217740"/>
                  <a:pt x="741140" y="213476"/>
                  <a:pt x="739187" y="211081"/>
                </a:cubicBezTo>
                <a:cubicBezTo>
                  <a:pt x="735185" y="206386"/>
                  <a:pt x="724801" y="203990"/>
                  <a:pt x="707939" y="203990"/>
                </a:cubicBezTo>
                <a:lnTo>
                  <a:pt x="707939" y="239717"/>
                </a:lnTo>
                <a:lnTo>
                  <a:pt x="585614" y="239717"/>
                </a:lnTo>
                <a:lnTo>
                  <a:pt x="585614" y="0"/>
                </a:lnTo>
                <a:close/>
                <a:moveTo>
                  <a:pt x="318767" y="0"/>
                </a:moveTo>
                <a:cubicBezTo>
                  <a:pt x="377643" y="0"/>
                  <a:pt x="436614" y="0"/>
                  <a:pt x="495585" y="0"/>
                </a:cubicBezTo>
                <a:lnTo>
                  <a:pt x="540710" y="239717"/>
                </a:lnTo>
                <a:lnTo>
                  <a:pt x="278499" y="239717"/>
                </a:lnTo>
                <a:lnTo>
                  <a:pt x="318767" y="0"/>
                </a:lnTo>
                <a:close/>
                <a:moveTo>
                  <a:pt x="2381" y="0"/>
                </a:moveTo>
                <a:cubicBezTo>
                  <a:pt x="43537" y="0"/>
                  <a:pt x="84598" y="0"/>
                  <a:pt x="125658" y="0"/>
                </a:cubicBezTo>
                <a:cubicBezTo>
                  <a:pt x="158907" y="0"/>
                  <a:pt x="184534" y="2108"/>
                  <a:pt x="202445" y="6228"/>
                </a:cubicBezTo>
                <a:cubicBezTo>
                  <a:pt x="220355" y="10348"/>
                  <a:pt x="233883" y="16289"/>
                  <a:pt x="242838" y="24050"/>
                </a:cubicBezTo>
                <a:cubicBezTo>
                  <a:pt x="251889" y="31907"/>
                  <a:pt x="257986" y="41296"/>
                  <a:pt x="261130" y="52411"/>
                </a:cubicBezTo>
                <a:cubicBezTo>
                  <a:pt x="264369" y="63526"/>
                  <a:pt x="265989" y="80676"/>
                  <a:pt x="265989" y="103959"/>
                </a:cubicBezTo>
                <a:cubicBezTo>
                  <a:pt x="265989" y="114691"/>
                  <a:pt x="265989" y="125518"/>
                  <a:pt x="265989" y="136345"/>
                </a:cubicBezTo>
                <a:cubicBezTo>
                  <a:pt x="265989" y="160011"/>
                  <a:pt x="262845" y="177354"/>
                  <a:pt x="256652" y="188181"/>
                </a:cubicBezTo>
                <a:cubicBezTo>
                  <a:pt x="250460" y="199008"/>
                  <a:pt x="239123" y="207344"/>
                  <a:pt x="222546" y="213189"/>
                </a:cubicBezTo>
                <a:cubicBezTo>
                  <a:pt x="205970" y="219033"/>
                  <a:pt x="184344" y="221908"/>
                  <a:pt x="157573" y="221908"/>
                </a:cubicBezTo>
                <a:cubicBezTo>
                  <a:pt x="146617" y="221908"/>
                  <a:pt x="135661" y="221908"/>
                  <a:pt x="124801" y="221908"/>
                </a:cubicBezTo>
                <a:lnTo>
                  <a:pt x="124801" y="239717"/>
                </a:lnTo>
                <a:lnTo>
                  <a:pt x="2381" y="239717"/>
                </a:lnTo>
                <a:lnTo>
                  <a:pt x="2381" y="0"/>
                </a:lnTo>
                <a:close/>
              </a:path>
            </a:pathLst>
          </a:custGeom>
          <a:solidFill>
            <a:srgbClr val="FF0000"/>
          </a:solidFill>
          <a:ln>
            <a:noFill/>
          </a:ln>
        </p:spPr>
        <p:txBody>
          <a:bodyPr tIns="417633"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sz="5400" b="1" dirty="0">
                <a:solidFill>
                  <a:schemeClr val="bg1"/>
                </a:solidFill>
                <a:latin typeface="微软雅黑" panose="020B0503020204020204" pitchFamily="34" charset="-122"/>
                <a:ea typeface="微软雅黑" panose="020B0503020204020204" pitchFamily="34" charset="-122"/>
              </a:rPr>
              <a:t>C</a:t>
            </a:r>
            <a:endParaRPr lang="en-US" sz="5400" b="1"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859155" y="6506845"/>
            <a:ext cx="10984865" cy="0"/>
          </a:xfrm>
          <a:prstGeom prst="line">
            <a:avLst/>
          </a:prstGeom>
          <a:ln w="635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8001000" y="783590"/>
            <a:ext cx="3188970" cy="536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PA-102296"/>
          <p:cNvSpPr/>
          <p:nvPr>
            <p:custDataLst>
              <p:tags r:id="rId1"/>
            </p:custDataLst>
          </p:nvPr>
        </p:nvSpPr>
        <p:spPr>
          <a:xfrm>
            <a:off x="893445" y="783590"/>
            <a:ext cx="11298555" cy="2245360"/>
          </a:xfrm>
          <a:prstGeom prst="rect">
            <a:avLst/>
          </a:prstGeom>
        </p:spPr>
        <p:txBody>
          <a:bodyPr wrap="square">
            <a:spAutoFit/>
          </a:bodyPr>
          <a:lstStyle/>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3. What happens to the poor in a country with universal healthcare?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A. They are treated differently from the rich.</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B. They probably can’t afford to see a doctor.</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C. They don't need to pay the full medical costs.</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D. They need to pay high taxes used for healthcare.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p:txBody>
      </p:sp>
      <p:pic>
        <p:nvPicPr>
          <p:cNvPr id="22" name="图形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8880" y="76200"/>
            <a:ext cx="1251125" cy="893769"/>
          </a:xfrm>
          <a:prstGeom prst="rect">
            <a:avLst/>
          </a:prstGeom>
        </p:spPr>
      </p:pic>
      <p:sp>
        <p:nvSpPr>
          <p:cNvPr id="2" name="矩形 1"/>
          <p:cNvSpPr/>
          <p:nvPr/>
        </p:nvSpPr>
        <p:spPr>
          <a:xfrm>
            <a:off x="1137920" y="233045"/>
            <a:ext cx="7750175" cy="737235"/>
          </a:xfrm>
          <a:prstGeom prst="rect">
            <a:avLst/>
          </a:prstGeom>
        </p:spPr>
        <p:txBody>
          <a:bodyPr wrap="square">
            <a:spAutoFit/>
          </a:bodyPr>
          <a:lstStyle/>
          <a:p>
            <a:pPr lvl="0" algn="l"/>
            <a:r>
              <a:rPr lang="zh-CN" altLang="en-US" sz="2400"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sym typeface="+mn-ea"/>
              </a:rPr>
              <a:t>Healthcare around the World ( P6)</a:t>
            </a:r>
            <a:endParaRPr lang="zh-CN" altLang="en-US"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endParaRPr>
          </a:p>
          <a:p>
            <a:pPr lvl="0" algn="l"/>
            <a:endParaRPr lang="zh-CN" altLang="en-US" b="1" u="sng" dirty="0">
              <a:solidFill>
                <a:srgbClr val="2B6EAB"/>
              </a:solidFill>
              <a:latin typeface="微软雅黑" panose="020B0503020204020204" pitchFamily="34" charset="-122"/>
              <a:ea typeface="微软雅黑" panose="020B0503020204020204" pitchFamily="34" charset="-122"/>
            </a:endParaRPr>
          </a:p>
        </p:txBody>
      </p:sp>
      <p:cxnSp>
        <p:nvCxnSpPr>
          <p:cNvPr id="5" name="PA-102297"/>
          <p:cNvCxnSpPr/>
          <p:nvPr>
            <p:custDataLst>
              <p:tags r:id="rId3"/>
            </p:custDataLst>
          </p:nvPr>
        </p:nvCxnSpPr>
        <p:spPr>
          <a:xfrm>
            <a:off x="1282065" y="3028950"/>
            <a:ext cx="10478135" cy="40005"/>
          </a:xfrm>
          <a:prstGeom prst="line">
            <a:avLst/>
          </a:prstGeom>
          <a:ln>
            <a:solidFill>
              <a:srgbClr val="2B6EAB"/>
            </a:solidFill>
            <a:prstDash val="dash"/>
          </a:ln>
        </p:spPr>
        <p:style>
          <a:lnRef idx="1">
            <a:schemeClr val="accent1"/>
          </a:lnRef>
          <a:fillRef idx="0">
            <a:schemeClr val="accent1"/>
          </a:fillRef>
          <a:effectRef idx="0">
            <a:schemeClr val="accent1"/>
          </a:effectRef>
          <a:fontRef idx="minor">
            <a:schemeClr val="tx1"/>
          </a:fontRef>
        </p:style>
      </p:cxnSp>
      <p:sp>
        <p:nvSpPr>
          <p:cNvPr id="14" name="PA-102299"/>
          <p:cNvSpPr/>
          <p:nvPr>
            <p:custDataLst>
              <p:tags r:id="rId4"/>
            </p:custDataLst>
          </p:nvPr>
        </p:nvSpPr>
        <p:spPr>
          <a:xfrm>
            <a:off x="305435" y="1320165"/>
            <a:ext cx="387350" cy="4504690"/>
          </a:xfrm>
          <a:prstGeom prst="rect">
            <a:avLst/>
          </a:prstGeom>
          <a:solidFill>
            <a:srgbClr val="2B6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001000" y="233045"/>
            <a:ext cx="3759200" cy="521970"/>
          </a:xfrm>
          <a:prstGeom prst="rect">
            <a:avLst/>
          </a:prstGeom>
        </p:spPr>
        <p:txBody>
          <a:bodyPr wrap="square">
            <a:spAutoFit/>
          </a:bodyPr>
          <a:p>
            <a:pPr lvl="0" algn="l"/>
            <a:r>
              <a:rPr lang="en-US" altLang="zh-CN" sz="2800" b="1" kern="2200" dirty="0">
                <a:solidFill>
                  <a:srgbClr val="FF0000"/>
                </a:solidFill>
                <a:latin typeface="Arial Black" panose="020B0A04020102020204" charset="0"/>
                <a:ea typeface="微软雅黑" panose="020B0503020204020204" pitchFamily="34" charset="-122"/>
                <a:cs typeface="Arial Black" panose="020B0A04020102020204" charset="0"/>
                <a:sym typeface="+mn-ea"/>
              </a:rPr>
              <a:t>key word </a:t>
            </a:r>
            <a:r>
              <a:rPr lang="en-US" altLang="zh-CN" sz="2400" b="1" u="sng" kern="2200" dirty="0">
                <a:solidFill>
                  <a:srgbClr val="FF0000"/>
                </a:solidFill>
                <a:latin typeface="Arial Black" panose="020B0A04020102020204" charset="0"/>
                <a:ea typeface="微软雅黑" panose="020B0503020204020204" pitchFamily="34" charset="-122"/>
                <a:cs typeface="Arial Black" panose="020B0A04020102020204" charset="0"/>
              </a:rPr>
              <a:t>(Para 5)</a:t>
            </a:r>
            <a:endParaRPr lang="en-US" altLang="zh-CN" sz="2400" b="1" u="sng" kern="2200" dirty="0">
              <a:solidFill>
                <a:srgbClr val="FF0000"/>
              </a:solidFill>
              <a:latin typeface="Arial Black" panose="020B0A04020102020204" charset="0"/>
              <a:ea typeface="微软雅黑" panose="020B0503020204020204" pitchFamily="34" charset="-122"/>
              <a:cs typeface="Arial Black" panose="020B0A04020102020204" charset="0"/>
            </a:endParaRPr>
          </a:p>
        </p:txBody>
      </p:sp>
      <p:sp>
        <p:nvSpPr>
          <p:cNvPr id="8" name="PA-102296"/>
          <p:cNvSpPr/>
          <p:nvPr>
            <p:custDataLst>
              <p:tags r:id="rId5"/>
            </p:custDataLst>
          </p:nvPr>
        </p:nvSpPr>
        <p:spPr>
          <a:xfrm>
            <a:off x="692150" y="3168015"/>
            <a:ext cx="11263630" cy="2676525"/>
          </a:xfrm>
          <a:prstGeom prst="rect">
            <a:avLst/>
          </a:prstGeom>
        </p:spPr>
        <p:txBody>
          <a:bodyPr wrap="square">
            <a:spAutoFit/>
          </a:bodyPr>
          <a:p>
            <a:r>
              <a:rPr lang="en-US" altLang="zh-CN" sz="2800" b="1" dirty="0">
                <a:solidFill>
                  <a:srgbClr val="FF0000"/>
                </a:solidFill>
                <a:latin typeface="Times New Roman" panose="02020603050405020304" charset="0"/>
                <a:ea typeface="微软雅黑" panose="020B0503020204020204" pitchFamily="34" charset="-122"/>
                <a:cs typeface="Times New Roman" panose="02020603050405020304" charset="0"/>
              </a:rPr>
              <a:t>para 5 </a:t>
            </a:r>
            <a:endParaRPr lang="en-US" altLang="zh-CN" sz="2800" b="1" dirty="0">
              <a:solidFill>
                <a:srgbClr val="FF0000"/>
              </a:solidFill>
              <a:latin typeface="Times New Roman" panose="02020603050405020304" charset="0"/>
              <a:ea typeface="微软雅黑" panose="020B0503020204020204" pitchFamily="34" charset="-122"/>
              <a:cs typeface="Times New Roman" panose="02020603050405020304" charset="0"/>
            </a:endParaRPr>
          </a:p>
          <a:p>
            <a:r>
              <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rPr>
              <a:t>In Europe, many countries have universal</a:t>
            </a:r>
            <a:r>
              <a:rPr lang="zh-CN" altLang="en-US" sz="2400" b="1" dirty="0">
                <a:solidFill>
                  <a:srgbClr val="230184"/>
                </a:solidFill>
                <a:latin typeface="Times New Roman" panose="02020603050405020304" charset="0"/>
                <a:ea typeface="微软雅黑" panose="020B0503020204020204" pitchFamily="34" charset="-122"/>
                <a:cs typeface="Times New Roman" panose="02020603050405020304" charset="0"/>
              </a:rPr>
              <a:t> (全民的) </a:t>
            </a:r>
            <a:r>
              <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rPr>
              <a:t>healthcare. In this type of system, the costs of healthcare are usually covered by taxes. In this way, the rich help pay for the poor and younger people help pay for the elderly. Universal healthcare helps reduce medical costs for anyone who may need to see a doctor or get treatment.  </a:t>
            </a:r>
            <a:endPar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8001000" y="783590"/>
            <a:ext cx="3188970" cy="536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PA-102296"/>
          <p:cNvSpPr/>
          <p:nvPr>
            <p:custDataLst>
              <p:tags r:id="rId1"/>
            </p:custDataLst>
          </p:nvPr>
        </p:nvSpPr>
        <p:spPr>
          <a:xfrm>
            <a:off x="893445" y="783590"/>
            <a:ext cx="11298555" cy="2245360"/>
          </a:xfrm>
          <a:prstGeom prst="rect">
            <a:avLst/>
          </a:prstGeom>
        </p:spPr>
        <p:txBody>
          <a:bodyPr wrap="square">
            <a:spAutoFit/>
          </a:bodyPr>
          <a:lstStyle/>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3. What happens to the poor in a country with universal healthcare?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A. They are treated differently from the rich.</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B. They probably can’t afford to see a doctor.</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C. They don't need to pay the full medical costs.</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D. They need to pay high taxes used for healthcare.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p:txBody>
      </p:sp>
      <p:pic>
        <p:nvPicPr>
          <p:cNvPr id="22" name="图形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8880" y="76200"/>
            <a:ext cx="1251125" cy="893769"/>
          </a:xfrm>
          <a:prstGeom prst="rect">
            <a:avLst/>
          </a:prstGeom>
        </p:spPr>
      </p:pic>
      <p:sp>
        <p:nvSpPr>
          <p:cNvPr id="2" name="矩形 1"/>
          <p:cNvSpPr/>
          <p:nvPr/>
        </p:nvSpPr>
        <p:spPr>
          <a:xfrm>
            <a:off x="1137920" y="233045"/>
            <a:ext cx="7750175" cy="737235"/>
          </a:xfrm>
          <a:prstGeom prst="rect">
            <a:avLst/>
          </a:prstGeom>
        </p:spPr>
        <p:txBody>
          <a:bodyPr wrap="square">
            <a:spAutoFit/>
          </a:bodyPr>
          <a:lstStyle/>
          <a:p>
            <a:pPr lvl="0" algn="l"/>
            <a:r>
              <a:rPr lang="zh-CN" altLang="en-US" sz="2400"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sym typeface="+mn-ea"/>
              </a:rPr>
              <a:t>Healthcare around the World ( P6)</a:t>
            </a:r>
            <a:endParaRPr lang="zh-CN" altLang="en-US"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endParaRPr>
          </a:p>
          <a:p>
            <a:pPr lvl="0" algn="l"/>
            <a:endParaRPr lang="zh-CN" altLang="en-US" b="1" u="sng" dirty="0">
              <a:solidFill>
                <a:srgbClr val="2B6EAB"/>
              </a:solidFill>
              <a:latin typeface="微软雅黑" panose="020B0503020204020204" pitchFamily="34" charset="-122"/>
              <a:ea typeface="微软雅黑" panose="020B0503020204020204" pitchFamily="34" charset="-122"/>
            </a:endParaRPr>
          </a:p>
        </p:txBody>
      </p:sp>
      <p:cxnSp>
        <p:nvCxnSpPr>
          <p:cNvPr id="5" name="PA-102297"/>
          <p:cNvCxnSpPr/>
          <p:nvPr>
            <p:custDataLst>
              <p:tags r:id="rId3"/>
            </p:custDataLst>
          </p:nvPr>
        </p:nvCxnSpPr>
        <p:spPr>
          <a:xfrm>
            <a:off x="1282065" y="3028950"/>
            <a:ext cx="10478135" cy="40005"/>
          </a:xfrm>
          <a:prstGeom prst="line">
            <a:avLst/>
          </a:prstGeom>
          <a:ln>
            <a:solidFill>
              <a:srgbClr val="2B6EAB"/>
            </a:solidFill>
            <a:prstDash val="dash"/>
          </a:ln>
        </p:spPr>
        <p:style>
          <a:lnRef idx="1">
            <a:schemeClr val="accent1"/>
          </a:lnRef>
          <a:fillRef idx="0">
            <a:schemeClr val="accent1"/>
          </a:fillRef>
          <a:effectRef idx="0">
            <a:schemeClr val="accent1"/>
          </a:effectRef>
          <a:fontRef idx="minor">
            <a:schemeClr val="tx1"/>
          </a:fontRef>
        </p:style>
      </p:cxnSp>
      <p:sp>
        <p:nvSpPr>
          <p:cNvPr id="14" name="PA-102299"/>
          <p:cNvSpPr/>
          <p:nvPr>
            <p:custDataLst>
              <p:tags r:id="rId4"/>
            </p:custDataLst>
          </p:nvPr>
        </p:nvSpPr>
        <p:spPr>
          <a:xfrm>
            <a:off x="305435" y="1320165"/>
            <a:ext cx="387350" cy="4504690"/>
          </a:xfrm>
          <a:prstGeom prst="rect">
            <a:avLst/>
          </a:prstGeom>
          <a:solidFill>
            <a:srgbClr val="2B6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001000" y="233045"/>
            <a:ext cx="3759200" cy="521970"/>
          </a:xfrm>
          <a:prstGeom prst="rect">
            <a:avLst/>
          </a:prstGeom>
        </p:spPr>
        <p:txBody>
          <a:bodyPr wrap="square">
            <a:spAutoFit/>
          </a:bodyPr>
          <a:p>
            <a:pPr lvl="0" algn="l"/>
            <a:r>
              <a:rPr lang="en-US" altLang="zh-CN" sz="2800" b="1" kern="2200" dirty="0">
                <a:solidFill>
                  <a:srgbClr val="FF0000"/>
                </a:solidFill>
                <a:latin typeface="Arial Black" panose="020B0A04020102020204" charset="0"/>
                <a:ea typeface="微软雅黑" panose="020B0503020204020204" pitchFamily="34" charset="-122"/>
                <a:cs typeface="Arial Black" panose="020B0A04020102020204" charset="0"/>
                <a:sym typeface="+mn-ea"/>
              </a:rPr>
              <a:t>key word </a:t>
            </a:r>
            <a:r>
              <a:rPr lang="en-US" altLang="zh-CN" sz="2400" b="1" u="sng" kern="2200" dirty="0">
                <a:solidFill>
                  <a:srgbClr val="FF0000"/>
                </a:solidFill>
                <a:latin typeface="Arial Black" panose="020B0A04020102020204" charset="0"/>
                <a:ea typeface="微软雅黑" panose="020B0503020204020204" pitchFamily="34" charset="-122"/>
                <a:cs typeface="Arial Black" panose="020B0A04020102020204" charset="0"/>
              </a:rPr>
              <a:t>(Para 5)</a:t>
            </a:r>
            <a:endParaRPr lang="en-US" altLang="zh-CN" sz="2400" b="1" u="sng" kern="2200" dirty="0">
              <a:solidFill>
                <a:srgbClr val="FF0000"/>
              </a:solidFill>
              <a:latin typeface="Arial Black" panose="020B0A04020102020204" charset="0"/>
              <a:ea typeface="微软雅黑" panose="020B0503020204020204" pitchFamily="34" charset="-122"/>
              <a:cs typeface="Arial Black" panose="020B0A04020102020204" charset="0"/>
            </a:endParaRPr>
          </a:p>
        </p:txBody>
      </p:sp>
      <p:sp>
        <p:nvSpPr>
          <p:cNvPr id="8" name="PA-102296"/>
          <p:cNvSpPr/>
          <p:nvPr>
            <p:custDataLst>
              <p:tags r:id="rId5"/>
            </p:custDataLst>
          </p:nvPr>
        </p:nvSpPr>
        <p:spPr>
          <a:xfrm>
            <a:off x="692150" y="3168015"/>
            <a:ext cx="11263630" cy="2676525"/>
          </a:xfrm>
          <a:prstGeom prst="rect">
            <a:avLst/>
          </a:prstGeom>
        </p:spPr>
        <p:txBody>
          <a:bodyPr wrap="square">
            <a:spAutoFit/>
          </a:bodyPr>
          <a:p>
            <a:r>
              <a:rPr lang="en-US" altLang="zh-CN" sz="2800" b="1" dirty="0">
                <a:solidFill>
                  <a:srgbClr val="FF0000"/>
                </a:solidFill>
                <a:latin typeface="Times New Roman" panose="02020603050405020304" charset="0"/>
                <a:ea typeface="微软雅黑" panose="020B0503020204020204" pitchFamily="34" charset="-122"/>
                <a:cs typeface="Times New Roman" panose="02020603050405020304" charset="0"/>
              </a:rPr>
              <a:t>para 5 </a:t>
            </a:r>
            <a:endParaRPr lang="en-US" altLang="zh-CN" sz="2800" b="1" dirty="0">
              <a:solidFill>
                <a:srgbClr val="FF0000"/>
              </a:solidFill>
              <a:latin typeface="Times New Roman" panose="02020603050405020304" charset="0"/>
              <a:ea typeface="微软雅黑" panose="020B0503020204020204" pitchFamily="34" charset="-122"/>
              <a:cs typeface="Times New Roman" panose="02020603050405020304" charset="0"/>
            </a:endParaRPr>
          </a:p>
          <a:p>
            <a:r>
              <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rPr>
              <a:t>In Europe, many countries have universal</a:t>
            </a:r>
            <a:r>
              <a:rPr lang="zh-CN" altLang="en-US" sz="2400" b="1" dirty="0">
                <a:solidFill>
                  <a:srgbClr val="230184"/>
                </a:solidFill>
                <a:latin typeface="Times New Roman" panose="02020603050405020304" charset="0"/>
                <a:ea typeface="微软雅黑" panose="020B0503020204020204" pitchFamily="34" charset="-122"/>
                <a:cs typeface="Times New Roman" panose="02020603050405020304" charset="0"/>
              </a:rPr>
              <a:t> (全民的) </a:t>
            </a:r>
            <a:r>
              <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rPr>
              <a:t>healthcare. In this type of system, the costs of healthcare are usually covered by taxes. In this way, the rich help pay for the poor and younger people help pay for the elderly. Universal healthcare helps reduce medical costs for anyone who may need to see a doctor or get treatment.  </a:t>
            </a:r>
            <a:endPar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endParaRPr>
          </a:p>
        </p:txBody>
      </p:sp>
      <p:sp>
        <p:nvSpPr>
          <p:cNvPr id="9" name="PA-任意多边形 15"/>
          <p:cNvSpPr/>
          <p:nvPr>
            <p:custDataLst>
              <p:tags r:id="rId6"/>
            </p:custDataLst>
          </p:nvPr>
        </p:nvSpPr>
        <p:spPr bwMode="auto">
          <a:xfrm>
            <a:off x="9342755" y="1748155"/>
            <a:ext cx="1075055" cy="991870"/>
          </a:xfrm>
          <a:custGeom>
            <a:avLst/>
            <a:gdLst>
              <a:gd name="T0" fmla="*/ 0 w 1153318"/>
              <a:gd name="T1" fmla="*/ 0 h 1389644"/>
              <a:gd name="T2" fmla="*/ 1153318 w 1153318"/>
              <a:gd name="T3" fmla="*/ 1389644 h 1389644"/>
            </a:gdLst>
            <a:ahLst/>
            <a:cxnLst/>
            <a:rect l="T0" t="T1" r="T2" b="T3"/>
            <a:pathLst>
              <a:path w="1153318" h="1389644">
                <a:moveTo>
                  <a:pt x="0" y="239717"/>
                </a:moveTo>
                <a:lnTo>
                  <a:pt x="2381" y="239717"/>
                </a:lnTo>
                <a:lnTo>
                  <a:pt x="2381" y="371475"/>
                </a:lnTo>
                <a:cubicBezTo>
                  <a:pt x="43156" y="371475"/>
                  <a:pt x="83931" y="371475"/>
                  <a:pt x="124801" y="371475"/>
                </a:cubicBezTo>
                <a:lnTo>
                  <a:pt x="124801" y="239717"/>
                </a:lnTo>
                <a:lnTo>
                  <a:pt x="278499" y="239717"/>
                </a:lnTo>
                <a:lnTo>
                  <a:pt x="256367" y="371475"/>
                </a:lnTo>
                <a:cubicBezTo>
                  <a:pt x="298475" y="371475"/>
                  <a:pt x="340679" y="371475"/>
                  <a:pt x="382788" y="371475"/>
                </a:cubicBezTo>
                <a:cubicBezTo>
                  <a:pt x="385265" y="349246"/>
                  <a:pt x="387742" y="327017"/>
                  <a:pt x="390219" y="304788"/>
                </a:cubicBezTo>
                <a:cubicBezTo>
                  <a:pt x="404795" y="304788"/>
                  <a:pt x="419371" y="304788"/>
                  <a:pt x="433947" y="304788"/>
                </a:cubicBezTo>
                <a:cubicBezTo>
                  <a:pt x="436138" y="327017"/>
                  <a:pt x="438329" y="349246"/>
                  <a:pt x="440520" y="371475"/>
                </a:cubicBezTo>
                <a:cubicBezTo>
                  <a:pt x="482153" y="371475"/>
                  <a:pt x="523880" y="371475"/>
                  <a:pt x="565512" y="371475"/>
                </a:cubicBezTo>
                <a:lnTo>
                  <a:pt x="540710" y="239717"/>
                </a:lnTo>
                <a:lnTo>
                  <a:pt x="585614" y="239717"/>
                </a:lnTo>
                <a:lnTo>
                  <a:pt x="585614" y="371475"/>
                </a:lnTo>
                <a:cubicBezTo>
                  <a:pt x="626389" y="371475"/>
                  <a:pt x="667164" y="371475"/>
                  <a:pt x="707939" y="371475"/>
                </a:cubicBezTo>
                <a:lnTo>
                  <a:pt x="707939" y="239717"/>
                </a:lnTo>
                <a:lnTo>
                  <a:pt x="744579" y="239717"/>
                </a:lnTo>
                <a:lnTo>
                  <a:pt x="745093" y="248065"/>
                </a:lnTo>
                <a:cubicBezTo>
                  <a:pt x="745093" y="289170"/>
                  <a:pt x="745093" y="330370"/>
                  <a:pt x="745093" y="371475"/>
                </a:cubicBezTo>
                <a:cubicBezTo>
                  <a:pt x="783010" y="371475"/>
                  <a:pt x="820832" y="371475"/>
                  <a:pt x="858748" y="371475"/>
                </a:cubicBezTo>
                <a:cubicBezTo>
                  <a:pt x="858748" y="338898"/>
                  <a:pt x="858748" y="306225"/>
                  <a:pt x="858748" y="273552"/>
                </a:cubicBezTo>
                <a:lnTo>
                  <a:pt x="858025" y="239717"/>
                </a:lnTo>
                <a:lnTo>
                  <a:pt x="958399" y="239717"/>
                </a:lnTo>
                <a:lnTo>
                  <a:pt x="958399" y="371475"/>
                </a:lnTo>
                <a:cubicBezTo>
                  <a:pt x="999174" y="371475"/>
                  <a:pt x="1039949" y="371475"/>
                  <a:pt x="1080724" y="371475"/>
                </a:cubicBezTo>
                <a:lnTo>
                  <a:pt x="1080724" y="239717"/>
                </a:lnTo>
                <a:lnTo>
                  <a:pt x="1149927" y="239717"/>
                </a:lnTo>
                <a:lnTo>
                  <a:pt x="1149927" y="1389644"/>
                </a:lnTo>
                <a:lnTo>
                  <a:pt x="0" y="1389644"/>
                </a:lnTo>
                <a:lnTo>
                  <a:pt x="0" y="239717"/>
                </a:lnTo>
                <a:close/>
                <a:moveTo>
                  <a:pt x="412130" y="82880"/>
                </a:moveTo>
                <a:cubicBezTo>
                  <a:pt x="399650" y="153975"/>
                  <a:pt x="391838" y="206003"/>
                  <a:pt x="388599" y="238867"/>
                </a:cubicBezTo>
                <a:cubicBezTo>
                  <a:pt x="402603" y="238867"/>
                  <a:pt x="416703" y="238867"/>
                  <a:pt x="430708" y="238867"/>
                </a:cubicBezTo>
                <a:cubicBezTo>
                  <a:pt x="424515" y="196804"/>
                  <a:pt x="418323" y="144777"/>
                  <a:pt x="412130" y="82880"/>
                </a:cubicBezTo>
                <a:close/>
                <a:moveTo>
                  <a:pt x="707939" y="63526"/>
                </a:moveTo>
                <a:cubicBezTo>
                  <a:pt x="707939" y="91120"/>
                  <a:pt x="707939" y="118619"/>
                  <a:pt x="707939" y="146214"/>
                </a:cubicBezTo>
                <a:cubicBezTo>
                  <a:pt x="721657" y="146214"/>
                  <a:pt x="731279" y="144681"/>
                  <a:pt x="736805" y="141711"/>
                </a:cubicBezTo>
                <a:cubicBezTo>
                  <a:pt x="742330" y="138740"/>
                  <a:pt x="745093" y="129063"/>
                  <a:pt x="745093" y="112679"/>
                </a:cubicBezTo>
                <a:cubicBezTo>
                  <a:pt x="745093" y="105876"/>
                  <a:pt x="745093" y="99073"/>
                  <a:pt x="745093" y="92270"/>
                </a:cubicBezTo>
                <a:cubicBezTo>
                  <a:pt x="745093" y="80485"/>
                  <a:pt x="742426" y="72724"/>
                  <a:pt x="737091" y="69083"/>
                </a:cubicBezTo>
                <a:cubicBezTo>
                  <a:pt x="731851" y="65442"/>
                  <a:pt x="722038" y="63526"/>
                  <a:pt x="707939" y="63526"/>
                </a:cubicBezTo>
                <a:close/>
                <a:moveTo>
                  <a:pt x="124801" y="63526"/>
                </a:moveTo>
                <a:cubicBezTo>
                  <a:pt x="124801" y="95049"/>
                  <a:pt x="124801" y="126572"/>
                  <a:pt x="124801" y="158095"/>
                </a:cubicBezTo>
                <a:cubicBezTo>
                  <a:pt x="128231" y="158287"/>
                  <a:pt x="131279" y="158382"/>
                  <a:pt x="133756" y="158382"/>
                </a:cubicBezTo>
                <a:cubicBezTo>
                  <a:pt x="144998" y="158382"/>
                  <a:pt x="152810" y="156179"/>
                  <a:pt x="157192" y="151771"/>
                </a:cubicBezTo>
                <a:cubicBezTo>
                  <a:pt x="161479" y="147460"/>
                  <a:pt x="163670" y="138357"/>
                  <a:pt x="163670" y="124560"/>
                </a:cubicBezTo>
                <a:cubicBezTo>
                  <a:pt x="163670" y="114403"/>
                  <a:pt x="163670" y="104247"/>
                  <a:pt x="163670" y="94091"/>
                </a:cubicBezTo>
                <a:cubicBezTo>
                  <a:pt x="163670" y="81347"/>
                  <a:pt x="161193" y="73107"/>
                  <a:pt x="156144" y="69274"/>
                </a:cubicBezTo>
                <a:cubicBezTo>
                  <a:pt x="151095" y="65442"/>
                  <a:pt x="140615" y="63526"/>
                  <a:pt x="124801" y="63526"/>
                </a:cubicBezTo>
                <a:close/>
                <a:moveTo>
                  <a:pt x="885995" y="0"/>
                </a:moveTo>
                <a:cubicBezTo>
                  <a:pt x="975166" y="0"/>
                  <a:pt x="1064242" y="0"/>
                  <a:pt x="1153318" y="0"/>
                </a:cubicBezTo>
                <a:cubicBezTo>
                  <a:pt x="1153318" y="24816"/>
                  <a:pt x="1153318" y="49537"/>
                  <a:pt x="1153318" y="74353"/>
                </a:cubicBezTo>
                <a:cubicBezTo>
                  <a:pt x="1129120" y="74353"/>
                  <a:pt x="1104922" y="74353"/>
                  <a:pt x="1080724" y="74353"/>
                </a:cubicBezTo>
                <a:lnTo>
                  <a:pt x="1080724" y="239717"/>
                </a:lnTo>
                <a:lnTo>
                  <a:pt x="958399" y="239717"/>
                </a:lnTo>
                <a:lnTo>
                  <a:pt x="958399" y="74353"/>
                </a:lnTo>
                <a:cubicBezTo>
                  <a:pt x="934296" y="74353"/>
                  <a:pt x="910098" y="74353"/>
                  <a:pt x="885995" y="74353"/>
                </a:cubicBezTo>
                <a:cubicBezTo>
                  <a:pt x="885995" y="49537"/>
                  <a:pt x="885995" y="24816"/>
                  <a:pt x="885995" y="0"/>
                </a:cubicBezTo>
                <a:close/>
                <a:moveTo>
                  <a:pt x="585614" y="0"/>
                </a:moveTo>
                <a:cubicBezTo>
                  <a:pt x="614480" y="0"/>
                  <a:pt x="643347" y="0"/>
                  <a:pt x="672213" y="0"/>
                </a:cubicBezTo>
                <a:cubicBezTo>
                  <a:pt x="729946" y="0"/>
                  <a:pt x="769006" y="1725"/>
                  <a:pt x="789393" y="5270"/>
                </a:cubicBezTo>
                <a:cubicBezTo>
                  <a:pt x="809876" y="8815"/>
                  <a:pt x="826548" y="17822"/>
                  <a:pt x="839409" y="32194"/>
                </a:cubicBezTo>
                <a:cubicBezTo>
                  <a:pt x="852270" y="46662"/>
                  <a:pt x="858748" y="69753"/>
                  <a:pt x="858748" y="101468"/>
                </a:cubicBezTo>
                <a:cubicBezTo>
                  <a:pt x="858748" y="130309"/>
                  <a:pt x="854176" y="149759"/>
                  <a:pt x="845125" y="159724"/>
                </a:cubicBezTo>
                <a:cubicBezTo>
                  <a:pt x="835979" y="169689"/>
                  <a:pt x="818069" y="175629"/>
                  <a:pt x="791298" y="177641"/>
                </a:cubicBezTo>
                <a:cubicBezTo>
                  <a:pt x="815497" y="182336"/>
                  <a:pt x="831787" y="188660"/>
                  <a:pt x="840171" y="196708"/>
                </a:cubicBezTo>
                <a:cubicBezTo>
                  <a:pt x="848459" y="204661"/>
                  <a:pt x="853604" y="211943"/>
                  <a:pt x="855700" y="218554"/>
                </a:cubicBezTo>
                <a:cubicBezTo>
                  <a:pt x="856700" y="221908"/>
                  <a:pt x="857462" y="228160"/>
                  <a:pt x="857974" y="237322"/>
                </a:cubicBezTo>
                <a:lnTo>
                  <a:pt x="858025" y="239717"/>
                </a:lnTo>
                <a:lnTo>
                  <a:pt x="744579" y="239717"/>
                </a:lnTo>
                <a:lnTo>
                  <a:pt x="743605" y="223896"/>
                </a:lnTo>
                <a:cubicBezTo>
                  <a:pt x="742616" y="217740"/>
                  <a:pt x="741140" y="213476"/>
                  <a:pt x="739187" y="211081"/>
                </a:cubicBezTo>
                <a:cubicBezTo>
                  <a:pt x="735185" y="206386"/>
                  <a:pt x="724801" y="203990"/>
                  <a:pt x="707939" y="203990"/>
                </a:cubicBezTo>
                <a:lnTo>
                  <a:pt x="707939" y="239717"/>
                </a:lnTo>
                <a:lnTo>
                  <a:pt x="585614" y="239717"/>
                </a:lnTo>
                <a:lnTo>
                  <a:pt x="585614" y="0"/>
                </a:lnTo>
                <a:close/>
                <a:moveTo>
                  <a:pt x="318767" y="0"/>
                </a:moveTo>
                <a:cubicBezTo>
                  <a:pt x="377643" y="0"/>
                  <a:pt x="436614" y="0"/>
                  <a:pt x="495585" y="0"/>
                </a:cubicBezTo>
                <a:lnTo>
                  <a:pt x="540710" y="239717"/>
                </a:lnTo>
                <a:lnTo>
                  <a:pt x="278499" y="239717"/>
                </a:lnTo>
                <a:lnTo>
                  <a:pt x="318767" y="0"/>
                </a:lnTo>
                <a:close/>
                <a:moveTo>
                  <a:pt x="2381" y="0"/>
                </a:moveTo>
                <a:cubicBezTo>
                  <a:pt x="43537" y="0"/>
                  <a:pt x="84598" y="0"/>
                  <a:pt x="125658" y="0"/>
                </a:cubicBezTo>
                <a:cubicBezTo>
                  <a:pt x="158907" y="0"/>
                  <a:pt x="184534" y="2108"/>
                  <a:pt x="202445" y="6228"/>
                </a:cubicBezTo>
                <a:cubicBezTo>
                  <a:pt x="220355" y="10348"/>
                  <a:pt x="233883" y="16289"/>
                  <a:pt x="242838" y="24050"/>
                </a:cubicBezTo>
                <a:cubicBezTo>
                  <a:pt x="251889" y="31907"/>
                  <a:pt x="257986" y="41296"/>
                  <a:pt x="261130" y="52411"/>
                </a:cubicBezTo>
                <a:cubicBezTo>
                  <a:pt x="264369" y="63526"/>
                  <a:pt x="265989" y="80676"/>
                  <a:pt x="265989" y="103959"/>
                </a:cubicBezTo>
                <a:cubicBezTo>
                  <a:pt x="265989" y="114691"/>
                  <a:pt x="265989" y="125518"/>
                  <a:pt x="265989" y="136345"/>
                </a:cubicBezTo>
                <a:cubicBezTo>
                  <a:pt x="265989" y="160011"/>
                  <a:pt x="262845" y="177354"/>
                  <a:pt x="256652" y="188181"/>
                </a:cubicBezTo>
                <a:cubicBezTo>
                  <a:pt x="250460" y="199008"/>
                  <a:pt x="239123" y="207344"/>
                  <a:pt x="222546" y="213189"/>
                </a:cubicBezTo>
                <a:cubicBezTo>
                  <a:pt x="205970" y="219033"/>
                  <a:pt x="184344" y="221908"/>
                  <a:pt x="157573" y="221908"/>
                </a:cubicBezTo>
                <a:cubicBezTo>
                  <a:pt x="146617" y="221908"/>
                  <a:pt x="135661" y="221908"/>
                  <a:pt x="124801" y="221908"/>
                </a:cubicBezTo>
                <a:lnTo>
                  <a:pt x="124801" y="239717"/>
                </a:lnTo>
                <a:lnTo>
                  <a:pt x="2381" y="239717"/>
                </a:lnTo>
                <a:lnTo>
                  <a:pt x="2381" y="0"/>
                </a:lnTo>
                <a:close/>
              </a:path>
            </a:pathLst>
          </a:custGeom>
          <a:solidFill>
            <a:srgbClr val="FF0000"/>
          </a:solidFill>
          <a:ln>
            <a:noFill/>
          </a:ln>
        </p:spPr>
        <p:txBody>
          <a:bodyPr tIns="417633"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sz="5400" b="1" dirty="0">
                <a:solidFill>
                  <a:schemeClr val="bg1"/>
                </a:solidFill>
                <a:latin typeface="微软雅黑" panose="020B0503020204020204" pitchFamily="34" charset="-122"/>
                <a:ea typeface="微软雅黑" panose="020B0503020204020204" pitchFamily="34" charset="-122"/>
              </a:rPr>
              <a:t>C</a:t>
            </a:r>
            <a:endParaRPr lang="en-US" sz="5400" b="1"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2597150" y="5348605"/>
            <a:ext cx="8832850" cy="16510"/>
          </a:xfrm>
          <a:prstGeom prst="line">
            <a:avLst/>
          </a:prstGeom>
          <a:ln w="635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775335" y="5812155"/>
            <a:ext cx="7081520" cy="12700"/>
          </a:xfrm>
          <a:prstGeom prst="line">
            <a:avLst/>
          </a:prstGeom>
          <a:ln w="635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906645" y="783590"/>
            <a:ext cx="2028825" cy="536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PA-102296"/>
          <p:cNvSpPr/>
          <p:nvPr>
            <p:custDataLst>
              <p:tags r:id="rId1"/>
            </p:custDataLst>
          </p:nvPr>
        </p:nvSpPr>
        <p:spPr>
          <a:xfrm>
            <a:off x="893445" y="783590"/>
            <a:ext cx="11298555" cy="2245360"/>
          </a:xfrm>
          <a:prstGeom prst="rect">
            <a:avLst/>
          </a:prstGeom>
        </p:spPr>
        <p:txBody>
          <a:bodyPr wrap="square">
            <a:spAutoFit/>
          </a:bodyPr>
          <a:lstStyle/>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4. What do we learn from Larry Levitt's words?</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A. He has confidence in their healthcare system.</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B. It will be too difficult for the US if things get worse.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C. They will do better than other developed countries in the fight.</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D. All US citizens should be provided with free health insurance.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p:txBody>
      </p:sp>
      <p:pic>
        <p:nvPicPr>
          <p:cNvPr id="22" name="图形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8880" y="76200"/>
            <a:ext cx="1251125" cy="893769"/>
          </a:xfrm>
          <a:prstGeom prst="rect">
            <a:avLst/>
          </a:prstGeom>
        </p:spPr>
      </p:pic>
      <p:sp>
        <p:nvSpPr>
          <p:cNvPr id="2" name="矩形 1"/>
          <p:cNvSpPr/>
          <p:nvPr/>
        </p:nvSpPr>
        <p:spPr>
          <a:xfrm>
            <a:off x="1137920" y="233045"/>
            <a:ext cx="7750175" cy="737235"/>
          </a:xfrm>
          <a:prstGeom prst="rect">
            <a:avLst/>
          </a:prstGeom>
        </p:spPr>
        <p:txBody>
          <a:bodyPr wrap="square">
            <a:spAutoFit/>
          </a:bodyPr>
          <a:lstStyle/>
          <a:p>
            <a:pPr lvl="0" algn="l"/>
            <a:r>
              <a:rPr lang="zh-CN" altLang="en-US" sz="2400"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sym typeface="+mn-ea"/>
              </a:rPr>
              <a:t>Healthcare around the World ( P6)</a:t>
            </a:r>
            <a:endParaRPr lang="zh-CN" altLang="en-US"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endParaRPr>
          </a:p>
          <a:p>
            <a:pPr lvl="0" algn="l"/>
            <a:endParaRPr lang="zh-CN" altLang="en-US" b="1" u="sng" dirty="0">
              <a:solidFill>
                <a:srgbClr val="2B6EAB"/>
              </a:solidFill>
              <a:latin typeface="微软雅黑" panose="020B0503020204020204" pitchFamily="34" charset="-122"/>
              <a:ea typeface="微软雅黑" panose="020B0503020204020204" pitchFamily="34" charset="-122"/>
            </a:endParaRPr>
          </a:p>
        </p:txBody>
      </p:sp>
      <p:cxnSp>
        <p:nvCxnSpPr>
          <p:cNvPr id="5" name="PA-102297"/>
          <p:cNvCxnSpPr/>
          <p:nvPr>
            <p:custDataLst>
              <p:tags r:id="rId3"/>
            </p:custDataLst>
          </p:nvPr>
        </p:nvCxnSpPr>
        <p:spPr>
          <a:xfrm>
            <a:off x="1282065" y="3028950"/>
            <a:ext cx="10478135" cy="40005"/>
          </a:xfrm>
          <a:prstGeom prst="line">
            <a:avLst/>
          </a:prstGeom>
          <a:ln>
            <a:solidFill>
              <a:srgbClr val="2B6EAB"/>
            </a:solidFill>
            <a:prstDash val="dash"/>
          </a:ln>
        </p:spPr>
        <p:style>
          <a:lnRef idx="1">
            <a:schemeClr val="accent1"/>
          </a:lnRef>
          <a:fillRef idx="0">
            <a:schemeClr val="accent1"/>
          </a:fillRef>
          <a:effectRef idx="0">
            <a:schemeClr val="accent1"/>
          </a:effectRef>
          <a:fontRef idx="minor">
            <a:schemeClr val="tx1"/>
          </a:fontRef>
        </p:style>
      </p:cxnSp>
      <p:sp>
        <p:nvSpPr>
          <p:cNvPr id="14" name="PA-102299"/>
          <p:cNvSpPr/>
          <p:nvPr>
            <p:custDataLst>
              <p:tags r:id="rId4"/>
            </p:custDataLst>
          </p:nvPr>
        </p:nvSpPr>
        <p:spPr>
          <a:xfrm>
            <a:off x="305435" y="1320165"/>
            <a:ext cx="387350" cy="4504690"/>
          </a:xfrm>
          <a:prstGeom prst="rect">
            <a:avLst/>
          </a:prstGeom>
          <a:solidFill>
            <a:srgbClr val="2B6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7244080" y="340995"/>
            <a:ext cx="3759200" cy="521970"/>
          </a:xfrm>
          <a:prstGeom prst="rect">
            <a:avLst/>
          </a:prstGeom>
        </p:spPr>
        <p:txBody>
          <a:bodyPr wrap="square">
            <a:spAutoFit/>
          </a:bodyPr>
          <a:p>
            <a:pPr lvl="0" algn="l"/>
            <a:r>
              <a:rPr lang="en-US" altLang="zh-CN" sz="2800" b="1" kern="2200" dirty="0">
                <a:solidFill>
                  <a:srgbClr val="FF0000"/>
                </a:solidFill>
                <a:latin typeface="Arial Black" panose="020B0A04020102020204" charset="0"/>
                <a:ea typeface="微软雅黑" panose="020B0503020204020204" pitchFamily="34" charset="-122"/>
                <a:cs typeface="Arial Black" panose="020B0A04020102020204" charset="0"/>
                <a:sym typeface="+mn-ea"/>
              </a:rPr>
              <a:t>key word </a:t>
            </a:r>
            <a:r>
              <a:rPr lang="en-US" altLang="zh-CN" sz="2400" b="1" u="sng" kern="2200" dirty="0">
                <a:solidFill>
                  <a:srgbClr val="FF0000"/>
                </a:solidFill>
                <a:latin typeface="Arial Black" panose="020B0A04020102020204" charset="0"/>
                <a:ea typeface="微软雅黑" panose="020B0503020204020204" pitchFamily="34" charset="-122"/>
                <a:cs typeface="Arial Black" panose="020B0A04020102020204" charset="0"/>
              </a:rPr>
              <a:t>(Para 8-9)</a:t>
            </a:r>
            <a:endParaRPr lang="en-US" altLang="zh-CN" sz="2400" b="1" u="sng" kern="2200" dirty="0">
              <a:solidFill>
                <a:srgbClr val="FF0000"/>
              </a:solidFill>
              <a:latin typeface="Arial Black" panose="020B0A04020102020204" charset="0"/>
              <a:ea typeface="微软雅黑" panose="020B0503020204020204" pitchFamily="34" charset="-122"/>
              <a:cs typeface="Arial Black" panose="020B0A04020102020204" charset="0"/>
            </a:endParaRPr>
          </a:p>
        </p:txBody>
      </p:sp>
      <p:sp>
        <p:nvSpPr>
          <p:cNvPr id="8" name="PA-102296"/>
          <p:cNvSpPr/>
          <p:nvPr>
            <p:custDataLst>
              <p:tags r:id="rId5"/>
            </p:custDataLst>
          </p:nvPr>
        </p:nvSpPr>
        <p:spPr>
          <a:xfrm>
            <a:off x="692150" y="3168015"/>
            <a:ext cx="11263630" cy="3538220"/>
          </a:xfrm>
          <a:prstGeom prst="rect">
            <a:avLst/>
          </a:prstGeom>
        </p:spPr>
        <p:txBody>
          <a:bodyPr wrap="square">
            <a:spAutoFit/>
          </a:bodyPr>
          <a:p>
            <a:r>
              <a:rPr lang="en-US" altLang="zh-CN" sz="2800" b="1" dirty="0">
                <a:solidFill>
                  <a:srgbClr val="FF0000"/>
                </a:solidFill>
                <a:latin typeface="Times New Roman" panose="02020603050405020304" charset="0"/>
                <a:ea typeface="微软雅黑" panose="020B0503020204020204" pitchFamily="34" charset="-122"/>
                <a:cs typeface="Times New Roman" panose="02020603050405020304" charset="0"/>
              </a:rPr>
              <a:t>para 8-9</a:t>
            </a:r>
            <a:endParaRPr lang="en-US" altLang="zh-CN" sz="2800" b="1" dirty="0">
              <a:solidFill>
                <a:srgbClr val="FF0000"/>
              </a:solidFill>
              <a:latin typeface="Times New Roman" panose="02020603050405020304" charset="0"/>
              <a:ea typeface="微软雅黑" panose="020B0503020204020204" pitchFamily="34" charset="-122"/>
              <a:cs typeface="Times New Roman" panose="02020603050405020304" charset="0"/>
            </a:endParaRPr>
          </a:p>
          <a:p>
            <a:r>
              <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rPr>
              <a:t>“Addressing</a:t>
            </a:r>
            <a:r>
              <a:rPr lang="zh-CN" altLang="en-US" sz="2400" b="1" dirty="0">
                <a:solidFill>
                  <a:srgbClr val="230184"/>
                </a:solidFill>
                <a:latin typeface="Times New Roman" panose="02020603050405020304" charset="0"/>
                <a:ea typeface="微软雅黑" panose="020B0503020204020204" pitchFamily="34" charset="-122"/>
                <a:cs typeface="Times New Roman" panose="02020603050405020304" charset="0"/>
              </a:rPr>
              <a:t> (对付)</a:t>
            </a:r>
            <a:r>
              <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rPr>
              <a:t> the coronavirus with tens of millions of people without health insurance … will be a uniquely American challenge among developed countries,” Larry Levitt, the executive vice president for health policy at Kaiser Family Foundation, wrote on Twitter. </a:t>
            </a:r>
            <a:endPar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endParaRPr>
          </a:p>
          <a:p>
            <a:r>
              <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rPr>
              <a:t>Healthcare systems are designed to help people who are sick. But, if too many people get sick at once, it can be difficult for countries with even the best healthcare systems to handle.</a:t>
            </a:r>
            <a:endPar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906645" y="783590"/>
            <a:ext cx="2028825" cy="536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PA-102296"/>
          <p:cNvSpPr/>
          <p:nvPr>
            <p:custDataLst>
              <p:tags r:id="rId1"/>
            </p:custDataLst>
          </p:nvPr>
        </p:nvSpPr>
        <p:spPr>
          <a:xfrm>
            <a:off x="893445" y="783590"/>
            <a:ext cx="11298555" cy="2245360"/>
          </a:xfrm>
          <a:prstGeom prst="rect">
            <a:avLst/>
          </a:prstGeom>
        </p:spPr>
        <p:txBody>
          <a:bodyPr wrap="square">
            <a:spAutoFit/>
          </a:bodyPr>
          <a:lstStyle/>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4. What do we learn from Larry Levitt's words?</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A. He has confidence in their healthcare system.</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B. It will be too difficult for the US if things get worse.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C. They will do better than other developed countries in the fight.</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sym typeface="+mn-ea"/>
              </a:rPr>
              <a:t>D. All US citizens should be provided with free health insurance.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p:txBody>
      </p:sp>
      <p:pic>
        <p:nvPicPr>
          <p:cNvPr id="22" name="图形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8880" y="76200"/>
            <a:ext cx="1251125" cy="893769"/>
          </a:xfrm>
          <a:prstGeom prst="rect">
            <a:avLst/>
          </a:prstGeom>
        </p:spPr>
      </p:pic>
      <p:sp>
        <p:nvSpPr>
          <p:cNvPr id="2" name="矩形 1"/>
          <p:cNvSpPr/>
          <p:nvPr/>
        </p:nvSpPr>
        <p:spPr>
          <a:xfrm>
            <a:off x="1137920" y="233045"/>
            <a:ext cx="7750175" cy="737235"/>
          </a:xfrm>
          <a:prstGeom prst="rect">
            <a:avLst/>
          </a:prstGeom>
        </p:spPr>
        <p:txBody>
          <a:bodyPr wrap="square">
            <a:spAutoFit/>
          </a:bodyPr>
          <a:lstStyle/>
          <a:p>
            <a:pPr lvl="0" algn="l"/>
            <a:r>
              <a:rPr lang="zh-CN" altLang="en-US" sz="2400"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sym typeface="+mn-ea"/>
              </a:rPr>
              <a:t>Healthcare around the World ( P6)</a:t>
            </a:r>
            <a:endParaRPr lang="zh-CN" altLang="en-US"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endParaRPr>
          </a:p>
          <a:p>
            <a:pPr lvl="0" algn="l"/>
            <a:endParaRPr lang="zh-CN" altLang="en-US" b="1" u="sng" dirty="0">
              <a:solidFill>
                <a:srgbClr val="2B6EAB"/>
              </a:solidFill>
              <a:latin typeface="微软雅黑" panose="020B0503020204020204" pitchFamily="34" charset="-122"/>
              <a:ea typeface="微软雅黑" panose="020B0503020204020204" pitchFamily="34" charset="-122"/>
            </a:endParaRPr>
          </a:p>
        </p:txBody>
      </p:sp>
      <p:cxnSp>
        <p:nvCxnSpPr>
          <p:cNvPr id="5" name="PA-102297"/>
          <p:cNvCxnSpPr/>
          <p:nvPr>
            <p:custDataLst>
              <p:tags r:id="rId3"/>
            </p:custDataLst>
          </p:nvPr>
        </p:nvCxnSpPr>
        <p:spPr>
          <a:xfrm>
            <a:off x="1282065" y="3028950"/>
            <a:ext cx="10478135" cy="40005"/>
          </a:xfrm>
          <a:prstGeom prst="line">
            <a:avLst/>
          </a:prstGeom>
          <a:ln>
            <a:solidFill>
              <a:srgbClr val="2B6EAB"/>
            </a:solidFill>
            <a:prstDash val="dash"/>
          </a:ln>
        </p:spPr>
        <p:style>
          <a:lnRef idx="1">
            <a:schemeClr val="accent1"/>
          </a:lnRef>
          <a:fillRef idx="0">
            <a:schemeClr val="accent1"/>
          </a:fillRef>
          <a:effectRef idx="0">
            <a:schemeClr val="accent1"/>
          </a:effectRef>
          <a:fontRef idx="minor">
            <a:schemeClr val="tx1"/>
          </a:fontRef>
        </p:style>
      </p:cxnSp>
      <p:sp>
        <p:nvSpPr>
          <p:cNvPr id="14" name="PA-102299"/>
          <p:cNvSpPr/>
          <p:nvPr>
            <p:custDataLst>
              <p:tags r:id="rId4"/>
            </p:custDataLst>
          </p:nvPr>
        </p:nvSpPr>
        <p:spPr>
          <a:xfrm>
            <a:off x="305435" y="1320165"/>
            <a:ext cx="387350" cy="4504690"/>
          </a:xfrm>
          <a:prstGeom prst="rect">
            <a:avLst/>
          </a:prstGeom>
          <a:solidFill>
            <a:srgbClr val="2B6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7244080" y="340995"/>
            <a:ext cx="3759200" cy="521970"/>
          </a:xfrm>
          <a:prstGeom prst="rect">
            <a:avLst/>
          </a:prstGeom>
        </p:spPr>
        <p:txBody>
          <a:bodyPr wrap="square">
            <a:spAutoFit/>
          </a:bodyPr>
          <a:p>
            <a:pPr lvl="0" algn="l"/>
            <a:r>
              <a:rPr lang="en-US" altLang="zh-CN" sz="2800" b="1" kern="2200" dirty="0">
                <a:solidFill>
                  <a:srgbClr val="FF0000"/>
                </a:solidFill>
                <a:latin typeface="Arial Black" panose="020B0A04020102020204" charset="0"/>
                <a:ea typeface="微软雅黑" panose="020B0503020204020204" pitchFamily="34" charset="-122"/>
                <a:cs typeface="Arial Black" panose="020B0A04020102020204" charset="0"/>
                <a:sym typeface="+mn-ea"/>
              </a:rPr>
              <a:t>key word </a:t>
            </a:r>
            <a:r>
              <a:rPr lang="en-US" altLang="zh-CN" sz="2400" b="1" u="sng" kern="2200" dirty="0">
                <a:solidFill>
                  <a:srgbClr val="FF0000"/>
                </a:solidFill>
                <a:latin typeface="Arial Black" panose="020B0A04020102020204" charset="0"/>
                <a:ea typeface="微软雅黑" panose="020B0503020204020204" pitchFamily="34" charset="-122"/>
                <a:cs typeface="Arial Black" panose="020B0A04020102020204" charset="0"/>
              </a:rPr>
              <a:t>(Para 8-9)</a:t>
            </a:r>
            <a:endParaRPr lang="en-US" altLang="zh-CN" sz="2400" b="1" u="sng" kern="2200" dirty="0">
              <a:solidFill>
                <a:srgbClr val="FF0000"/>
              </a:solidFill>
              <a:latin typeface="Arial Black" panose="020B0A04020102020204" charset="0"/>
              <a:ea typeface="微软雅黑" panose="020B0503020204020204" pitchFamily="34" charset="-122"/>
              <a:cs typeface="Arial Black" panose="020B0A04020102020204" charset="0"/>
            </a:endParaRPr>
          </a:p>
        </p:txBody>
      </p:sp>
      <p:sp>
        <p:nvSpPr>
          <p:cNvPr id="8" name="PA-102296"/>
          <p:cNvSpPr/>
          <p:nvPr>
            <p:custDataLst>
              <p:tags r:id="rId5"/>
            </p:custDataLst>
          </p:nvPr>
        </p:nvSpPr>
        <p:spPr>
          <a:xfrm>
            <a:off x="692150" y="3168015"/>
            <a:ext cx="11263630" cy="3538220"/>
          </a:xfrm>
          <a:prstGeom prst="rect">
            <a:avLst/>
          </a:prstGeom>
        </p:spPr>
        <p:txBody>
          <a:bodyPr wrap="square">
            <a:spAutoFit/>
          </a:bodyPr>
          <a:p>
            <a:r>
              <a:rPr lang="en-US" altLang="zh-CN" sz="2800" b="1" dirty="0">
                <a:solidFill>
                  <a:srgbClr val="FF0000"/>
                </a:solidFill>
                <a:latin typeface="Times New Roman" panose="02020603050405020304" charset="0"/>
                <a:ea typeface="微软雅黑" panose="020B0503020204020204" pitchFamily="34" charset="-122"/>
                <a:cs typeface="Times New Roman" panose="02020603050405020304" charset="0"/>
              </a:rPr>
              <a:t>para 8-9</a:t>
            </a:r>
            <a:endParaRPr lang="en-US" altLang="zh-CN" sz="2800" b="1" dirty="0">
              <a:solidFill>
                <a:srgbClr val="FF0000"/>
              </a:solidFill>
              <a:latin typeface="Times New Roman" panose="02020603050405020304" charset="0"/>
              <a:ea typeface="微软雅黑" panose="020B0503020204020204" pitchFamily="34" charset="-122"/>
              <a:cs typeface="Times New Roman" panose="02020603050405020304" charset="0"/>
            </a:endParaRPr>
          </a:p>
          <a:p>
            <a:r>
              <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rPr>
              <a:t>“Addressing</a:t>
            </a:r>
            <a:r>
              <a:rPr lang="zh-CN" altLang="en-US" sz="2400" b="1" dirty="0">
                <a:solidFill>
                  <a:srgbClr val="230184"/>
                </a:solidFill>
                <a:latin typeface="Times New Roman" panose="02020603050405020304" charset="0"/>
                <a:ea typeface="微软雅黑" panose="020B0503020204020204" pitchFamily="34" charset="-122"/>
                <a:cs typeface="Times New Roman" panose="02020603050405020304" charset="0"/>
              </a:rPr>
              <a:t> (对付)</a:t>
            </a:r>
            <a:r>
              <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rPr>
              <a:t> the coronavirus with tens of millions of people without health insurance … will be a uniquely American challenge among developed countries,” Larry Levitt, the executive vice president for health policy at Kaiser Family Foundation, wrote on Twitter. </a:t>
            </a:r>
            <a:endPar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endParaRPr>
          </a:p>
          <a:p>
            <a:r>
              <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rPr>
              <a:t>Healthcare systems are designed to help people who are sick. But, if too many people get sick at once, it can be difficult for countries with even the best healthcare systems to handle.</a:t>
            </a:r>
            <a:endParaRPr lang="zh-CN" altLang="en-US" sz="2800" b="1" dirty="0">
              <a:solidFill>
                <a:srgbClr val="230184"/>
              </a:solidFill>
              <a:latin typeface="Times New Roman" panose="02020603050405020304" charset="0"/>
              <a:ea typeface="微软雅黑" panose="020B0503020204020204" pitchFamily="34" charset="-122"/>
              <a:cs typeface="Times New Roman" panose="02020603050405020304" charset="0"/>
            </a:endParaRPr>
          </a:p>
        </p:txBody>
      </p:sp>
      <p:sp>
        <p:nvSpPr>
          <p:cNvPr id="3" name="PA-任意多边形 15"/>
          <p:cNvSpPr/>
          <p:nvPr>
            <p:custDataLst>
              <p:tags r:id="rId6"/>
            </p:custDataLst>
          </p:nvPr>
        </p:nvSpPr>
        <p:spPr bwMode="auto">
          <a:xfrm>
            <a:off x="10864215" y="2553335"/>
            <a:ext cx="1075055" cy="991870"/>
          </a:xfrm>
          <a:custGeom>
            <a:avLst/>
            <a:gdLst>
              <a:gd name="T0" fmla="*/ 0 w 1153318"/>
              <a:gd name="T1" fmla="*/ 0 h 1389644"/>
              <a:gd name="T2" fmla="*/ 1153318 w 1153318"/>
              <a:gd name="T3" fmla="*/ 1389644 h 1389644"/>
            </a:gdLst>
            <a:ahLst/>
            <a:cxnLst/>
            <a:rect l="T0" t="T1" r="T2" b="T3"/>
            <a:pathLst>
              <a:path w="1153318" h="1389644">
                <a:moveTo>
                  <a:pt x="0" y="239717"/>
                </a:moveTo>
                <a:lnTo>
                  <a:pt x="2381" y="239717"/>
                </a:lnTo>
                <a:lnTo>
                  <a:pt x="2381" y="371475"/>
                </a:lnTo>
                <a:cubicBezTo>
                  <a:pt x="43156" y="371475"/>
                  <a:pt x="83931" y="371475"/>
                  <a:pt x="124801" y="371475"/>
                </a:cubicBezTo>
                <a:lnTo>
                  <a:pt x="124801" y="239717"/>
                </a:lnTo>
                <a:lnTo>
                  <a:pt x="278499" y="239717"/>
                </a:lnTo>
                <a:lnTo>
                  <a:pt x="256367" y="371475"/>
                </a:lnTo>
                <a:cubicBezTo>
                  <a:pt x="298475" y="371475"/>
                  <a:pt x="340679" y="371475"/>
                  <a:pt x="382788" y="371475"/>
                </a:cubicBezTo>
                <a:cubicBezTo>
                  <a:pt x="385265" y="349246"/>
                  <a:pt x="387742" y="327017"/>
                  <a:pt x="390219" y="304788"/>
                </a:cubicBezTo>
                <a:cubicBezTo>
                  <a:pt x="404795" y="304788"/>
                  <a:pt x="419371" y="304788"/>
                  <a:pt x="433947" y="304788"/>
                </a:cubicBezTo>
                <a:cubicBezTo>
                  <a:pt x="436138" y="327017"/>
                  <a:pt x="438329" y="349246"/>
                  <a:pt x="440520" y="371475"/>
                </a:cubicBezTo>
                <a:cubicBezTo>
                  <a:pt x="482153" y="371475"/>
                  <a:pt x="523880" y="371475"/>
                  <a:pt x="565512" y="371475"/>
                </a:cubicBezTo>
                <a:lnTo>
                  <a:pt x="540710" y="239717"/>
                </a:lnTo>
                <a:lnTo>
                  <a:pt x="585614" y="239717"/>
                </a:lnTo>
                <a:lnTo>
                  <a:pt x="585614" y="371475"/>
                </a:lnTo>
                <a:cubicBezTo>
                  <a:pt x="626389" y="371475"/>
                  <a:pt x="667164" y="371475"/>
                  <a:pt x="707939" y="371475"/>
                </a:cubicBezTo>
                <a:lnTo>
                  <a:pt x="707939" y="239717"/>
                </a:lnTo>
                <a:lnTo>
                  <a:pt x="744579" y="239717"/>
                </a:lnTo>
                <a:lnTo>
                  <a:pt x="745093" y="248065"/>
                </a:lnTo>
                <a:cubicBezTo>
                  <a:pt x="745093" y="289170"/>
                  <a:pt x="745093" y="330370"/>
                  <a:pt x="745093" y="371475"/>
                </a:cubicBezTo>
                <a:cubicBezTo>
                  <a:pt x="783010" y="371475"/>
                  <a:pt x="820832" y="371475"/>
                  <a:pt x="858748" y="371475"/>
                </a:cubicBezTo>
                <a:cubicBezTo>
                  <a:pt x="858748" y="338898"/>
                  <a:pt x="858748" y="306225"/>
                  <a:pt x="858748" y="273552"/>
                </a:cubicBezTo>
                <a:lnTo>
                  <a:pt x="858025" y="239717"/>
                </a:lnTo>
                <a:lnTo>
                  <a:pt x="958399" y="239717"/>
                </a:lnTo>
                <a:lnTo>
                  <a:pt x="958399" y="371475"/>
                </a:lnTo>
                <a:cubicBezTo>
                  <a:pt x="999174" y="371475"/>
                  <a:pt x="1039949" y="371475"/>
                  <a:pt x="1080724" y="371475"/>
                </a:cubicBezTo>
                <a:lnTo>
                  <a:pt x="1080724" y="239717"/>
                </a:lnTo>
                <a:lnTo>
                  <a:pt x="1149927" y="239717"/>
                </a:lnTo>
                <a:lnTo>
                  <a:pt x="1149927" y="1389644"/>
                </a:lnTo>
                <a:lnTo>
                  <a:pt x="0" y="1389644"/>
                </a:lnTo>
                <a:lnTo>
                  <a:pt x="0" y="239717"/>
                </a:lnTo>
                <a:close/>
                <a:moveTo>
                  <a:pt x="412130" y="82880"/>
                </a:moveTo>
                <a:cubicBezTo>
                  <a:pt x="399650" y="153975"/>
                  <a:pt x="391838" y="206003"/>
                  <a:pt x="388599" y="238867"/>
                </a:cubicBezTo>
                <a:cubicBezTo>
                  <a:pt x="402603" y="238867"/>
                  <a:pt x="416703" y="238867"/>
                  <a:pt x="430708" y="238867"/>
                </a:cubicBezTo>
                <a:cubicBezTo>
                  <a:pt x="424515" y="196804"/>
                  <a:pt x="418323" y="144777"/>
                  <a:pt x="412130" y="82880"/>
                </a:cubicBezTo>
                <a:close/>
                <a:moveTo>
                  <a:pt x="707939" y="63526"/>
                </a:moveTo>
                <a:cubicBezTo>
                  <a:pt x="707939" y="91120"/>
                  <a:pt x="707939" y="118619"/>
                  <a:pt x="707939" y="146214"/>
                </a:cubicBezTo>
                <a:cubicBezTo>
                  <a:pt x="721657" y="146214"/>
                  <a:pt x="731279" y="144681"/>
                  <a:pt x="736805" y="141711"/>
                </a:cubicBezTo>
                <a:cubicBezTo>
                  <a:pt x="742330" y="138740"/>
                  <a:pt x="745093" y="129063"/>
                  <a:pt x="745093" y="112679"/>
                </a:cubicBezTo>
                <a:cubicBezTo>
                  <a:pt x="745093" y="105876"/>
                  <a:pt x="745093" y="99073"/>
                  <a:pt x="745093" y="92270"/>
                </a:cubicBezTo>
                <a:cubicBezTo>
                  <a:pt x="745093" y="80485"/>
                  <a:pt x="742426" y="72724"/>
                  <a:pt x="737091" y="69083"/>
                </a:cubicBezTo>
                <a:cubicBezTo>
                  <a:pt x="731851" y="65442"/>
                  <a:pt x="722038" y="63526"/>
                  <a:pt x="707939" y="63526"/>
                </a:cubicBezTo>
                <a:close/>
                <a:moveTo>
                  <a:pt x="124801" y="63526"/>
                </a:moveTo>
                <a:cubicBezTo>
                  <a:pt x="124801" y="95049"/>
                  <a:pt x="124801" y="126572"/>
                  <a:pt x="124801" y="158095"/>
                </a:cubicBezTo>
                <a:cubicBezTo>
                  <a:pt x="128231" y="158287"/>
                  <a:pt x="131279" y="158382"/>
                  <a:pt x="133756" y="158382"/>
                </a:cubicBezTo>
                <a:cubicBezTo>
                  <a:pt x="144998" y="158382"/>
                  <a:pt x="152810" y="156179"/>
                  <a:pt x="157192" y="151771"/>
                </a:cubicBezTo>
                <a:cubicBezTo>
                  <a:pt x="161479" y="147460"/>
                  <a:pt x="163670" y="138357"/>
                  <a:pt x="163670" y="124560"/>
                </a:cubicBezTo>
                <a:cubicBezTo>
                  <a:pt x="163670" y="114403"/>
                  <a:pt x="163670" y="104247"/>
                  <a:pt x="163670" y="94091"/>
                </a:cubicBezTo>
                <a:cubicBezTo>
                  <a:pt x="163670" y="81347"/>
                  <a:pt x="161193" y="73107"/>
                  <a:pt x="156144" y="69274"/>
                </a:cubicBezTo>
                <a:cubicBezTo>
                  <a:pt x="151095" y="65442"/>
                  <a:pt x="140615" y="63526"/>
                  <a:pt x="124801" y="63526"/>
                </a:cubicBezTo>
                <a:close/>
                <a:moveTo>
                  <a:pt x="885995" y="0"/>
                </a:moveTo>
                <a:cubicBezTo>
                  <a:pt x="975166" y="0"/>
                  <a:pt x="1064242" y="0"/>
                  <a:pt x="1153318" y="0"/>
                </a:cubicBezTo>
                <a:cubicBezTo>
                  <a:pt x="1153318" y="24816"/>
                  <a:pt x="1153318" y="49537"/>
                  <a:pt x="1153318" y="74353"/>
                </a:cubicBezTo>
                <a:cubicBezTo>
                  <a:pt x="1129120" y="74353"/>
                  <a:pt x="1104922" y="74353"/>
                  <a:pt x="1080724" y="74353"/>
                </a:cubicBezTo>
                <a:lnTo>
                  <a:pt x="1080724" y="239717"/>
                </a:lnTo>
                <a:lnTo>
                  <a:pt x="958399" y="239717"/>
                </a:lnTo>
                <a:lnTo>
                  <a:pt x="958399" y="74353"/>
                </a:lnTo>
                <a:cubicBezTo>
                  <a:pt x="934296" y="74353"/>
                  <a:pt x="910098" y="74353"/>
                  <a:pt x="885995" y="74353"/>
                </a:cubicBezTo>
                <a:cubicBezTo>
                  <a:pt x="885995" y="49537"/>
                  <a:pt x="885995" y="24816"/>
                  <a:pt x="885995" y="0"/>
                </a:cubicBezTo>
                <a:close/>
                <a:moveTo>
                  <a:pt x="585614" y="0"/>
                </a:moveTo>
                <a:cubicBezTo>
                  <a:pt x="614480" y="0"/>
                  <a:pt x="643347" y="0"/>
                  <a:pt x="672213" y="0"/>
                </a:cubicBezTo>
                <a:cubicBezTo>
                  <a:pt x="729946" y="0"/>
                  <a:pt x="769006" y="1725"/>
                  <a:pt x="789393" y="5270"/>
                </a:cubicBezTo>
                <a:cubicBezTo>
                  <a:pt x="809876" y="8815"/>
                  <a:pt x="826548" y="17822"/>
                  <a:pt x="839409" y="32194"/>
                </a:cubicBezTo>
                <a:cubicBezTo>
                  <a:pt x="852270" y="46662"/>
                  <a:pt x="858748" y="69753"/>
                  <a:pt x="858748" y="101468"/>
                </a:cubicBezTo>
                <a:cubicBezTo>
                  <a:pt x="858748" y="130309"/>
                  <a:pt x="854176" y="149759"/>
                  <a:pt x="845125" y="159724"/>
                </a:cubicBezTo>
                <a:cubicBezTo>
                  <a:pt x="835979" y="169689"/>
                  <a:pt x="818069" y="175629"/>
                  <a:pt x="791298" y="177641"/>
                </a:cubicBezTo>
                <a:cubicBezTo>
                  <a:pt x="815497" y="182336"/>
                  <a:pt x="831787" y="188660"/>
                  <a:pt x="840171" y="196708"/>
                </a:cubicBezTo>
                <a:cubicBezTo>
                  <a:pt x="848459" y="204661"/>
                  <a:pt x="853604" y="211943"/>
                  <a:pt x="855700" y="218554"/>
                </a:cubicBezTo>
                <a:cubicBezTo>
                  <a:pt x="856700" y="221908"/>
                  <a:pt x="857462" y="228160"/>
                  <a:pt x="857974" y="237322"/>
                </a:cubicBezTo>
                <a:lnTo>
                  <a:pt x="858025" y="239717"/>
                </a:lnTo>
                <a:lnTo>
                  <a:pt x="744579" y="239717"/>
                </a:lnTo>
                <a:lnTo>
                  <a:pt x="743605" y="223896"/>
                </a:lnTo>
                <a:cubicBezTo>
                  <a:pt x="742616" y="217740"/>
                  <a:pt x="741140" y="213476"/>
                  <a:pt x="739187" y="211081"/>
                </a:cubicBezTo>
                <a:cubicBezTo>
                  <a:pt x="735185" y="206386"/>
                  <a:pt x="724801" y="203990"/>
                  <a:pt x="707939" y="203990"/>
                </a:cubicBezTo>
                <a:lnTo>
                  <a:pt x="707939" y="239717"/>
                </a:lnTo>
                <a:lnTo>
                  <a:pt x="585614" y="239717"/>
                </a:lnTo>
                <a:lnTo>
                  <a:pt x="585614" y="0"/>
                </a:lnTo>
                <a:close/>
                <a:moveTo>
                  <a:pt x="318767" y="0"/>
                </a:moveTo>
                <a:cubicBezTo>
                  <a:pt x="377643" y="0"/>
                  <a:pt x="436614" y="0"/>
                  <a:pt x="495585" y="0"/>
                </a:cubicBezTo>
                <a:lnTo>
                  <a:pt x="540710" y="239717"/>
                </a:lnTo>
                <a:lnTo>
                  <a:pt x="278499" y="239717"/>
                </a:lnTo>
                <a:lnTo>
                  <a:pt x="318767" y="0"/>
                </a:lnTo>
                <a:close/>
                <a:moveTo>
                  <a:pt x="2381" y="0"/>
                </a:moveTo>
                <a:cubicBezTo>
                  <a:pt x="43537" y="0"/>
                  <a:pt x="84598" y="0"/>
                  <a:pt x="125658" y="0"/>
                </a:cubicBezTo>
                <a:cubicBezTo>
                  <a:pt x="158907" y="0"/>
                  <a:pt x="184534" y="2108"/>
                  <a:pt x="202445" y="6228"/>
                </a:cubicBezTo>
                <a:cubicBezTo>
                  <a:pt x="220355" y="10348"/>
                  <a:pt x="233883" y="16289"/>
                  <a:pt x="242838" y="24050"/>
                </a:cubicBezTo>
                <a:cubicBezTo>
                  <a:pt x="251889" y="31907"/>
                  <a:pt x="257986" y="41296"/>
                  <a:pt x="261130" y="52411"/>
                </a:cubicBezTo>
                <a:cubicBezTo>
                  <a:pt x="264369" y="63526"/>
                  <a:pt x="265989" y="80676"/>
                  <a:pt x="265989" y="103959"/>
                </a:cubicBezTo>
                <a:cubicBezTo>
                  <a:pt x="265989" y="114691"/>
                  <a:pt x="265989" y="125518"/>
                  <a:pt x="265989" y="136345"/>
                </a:cubicBezTo>
                <a:cubicBezTo>
                  <a:pt x="265989" y="160011"/>
                  <a:pt x="262845" y="177354"/>
                  <a:pt x="256652" y="188181"/>
                </a:cubicBezTo>
                <a:cubicBezTo>
                  <a:pt x="250460" y="199008"/>
                  <a:pt x="239123" y="207344"/>
                  <a:pt x="222546" y="213189"/>
                </a:cubicBezTo>
                <a:cubicBezTo>
                  <a:pt x="205970" y="219033"/>
                  <a:pt x="184344" y="221908"/>
                  <a:pt x="157573" y="221908"/>
                </a:cubicBezTo>
                <a:cubicBezTo>
                  <a:pt x="146617" y="221908"/>
                  <a:pt x="135661" y="221908"/>
                  <a:pt x="124801" y="221908"/>
                </a:cubicBezTo>
                <a:lnTo>
                  <a:pt x="124801" y="239717"/>
                </a:lnTo>
                <a:lnTo>
                  <a:pt x="2381" y="239717"/>
                </a:lnTo>
                <a:lnTo>
                  <a:pt x="2381" y="0"/>
                </a:lnTo>
                <a:close/>
              </a:path>
            </a:pathLst>
          </a:custGeom>
          <a:solidFill>
            <a:srgbClr val="FF0000"/>
          </a:solidFill>
          <a:ln>
            <a:noFill/>
          </a:ln>
        </p:spPr>
        <p:txBody>
          <a:bodyPr tIns="417633"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sz="5400" b="1" dirty="0">
                <a:solidFill>
                  <a:schemeClr val="bg1"/>
                </a:solidFill>
                <a:latin typeface="微软雅黑" panose="020B0503020204020204" pitchFamily="34" charset="-122"/>
                <a:ea typeface="微软雅黑" panose="020B0503020204020204" pitchFamily="34" charset="-122"/>
              </a:rPr>
              <a:t>B</a:t>
            </a:r>
            <a:endParaRPr lang="en-US" sz="5400" b="1"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775335" y="6209030"/>
            <a:ext cx="10984865" cy="0"/>
          </a:xfrm>
          <a:prstGeom prst="line">
            <a:avLst/>
          </a:prstGeom>
          <a:ln w="635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775335" y="6589395"/>
            <a:ext cx="5725160" cy="16510"/>
          </a:xfrm>
          <a:prstGeom prst="line">
            <a:avLst/>
          </a:prstGeom>
          <a:ln w="635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2642020">
            <a:off x="140795" y="272925"/>
            <a:ext cx="1618271" cy="1156048"/>
          </a:xfrm>
          <a:prstGeom prst="rect">
            <a:avLst/>
          </a:prstGeom>
        </p:spPr>
      </p:pic>
      <p:pic>
        <p:nvPicPr>
          <p:cNvPr id="11" name="图形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0802792" y="245913"/>
            <a:ext cx="1557599" cy="1557599"/>
          </a:xfrm>
          <a:prstGeom prst="rect">
            <a:avLst/>
          </a:prstGeom>
        </p:spPr>
      </p:pic>
      <p:sp>
        <p:nvSpPr>
          <p:cNvPr id="17" name="PA-102213"/>
          <p:cNvSpPr/>
          <p:nvPr>
            <p:custDataLst>
              <p:tags r:id="rId3"/>
            </p:custDataLst>
          </p:nvPr>
        </p:nvSpPr>
        <p:spPr>
          <a:xfrm>
            <a:off x="5338764" y="2518046"/>
            <a:ext cx="6374749" cy="3138170"/>
          </a:xfrm>
          <a:prstGeom prst="rect">
            <a:avLst/>
          </a:prstGeom>
        </p:spPr>
        <p:txBody>
          <a:bodyPr wrap="square">
            <a:spAutoFit/>
          </a:bodyPr>
          <a:lstStyle/>
          <a:p>
            <a:pPr marL="342900" indent="-342900" algn="just">
              <a:lnSpc>
                <a:spcPct val="150000"/>
              </a:lnSpc>
              <a:buFont typeface="Wingdings" panose="05000000000000000000" pitchFamily="2" charset="2"/>
              <a:buChar char="u"/>
              <a:defRPr/>
            </a:pPr>
            <a:r>
              <a:rPr lang="en-US" sz="4400" b="1" dirty="0">
                <a:latin typeface="微软雅黑" panose="020B0503020204020204" pitchFamily="34" charset="-122"/>
                <a:ea typeface="微软雅黑" panose="020B0503020204020204" pitchFamily="34" charset="-122"/>
              </a:rPr>
              <a:t>Vocabulary</a:t>
            </a:r>
            <a:endParaRPr lang="en-US" sz="4400" b="1"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u"/>
              <a:defRPr/>
            </a:pPr>
            <a:r>
              <a:rPr lang="en-US" sz="4400" b="1" dirty="0">
                <a:latin typeface="微软雅黑" panose="020B0503020204020204" pitchFamily="34" charset="-122"/>
                <a:ea typeface="微软雅黑" panose="020B0503020204020204" pitchFamily="34" charset="-122"/>
              </a:rPr>
              <a:t>Phrases</a:t>
            </a:r>
            <a:endParaRPr lang="en-US" sz="4400" b="1"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u"/>
              <a:defRPr/>
            </a:pPr>
            <a:r>
              <a:rPr lang="en-US" sz="4400" b="1" dirty="0">
                <a:latin typeface="微软雅黑" panose="020B0503020204020204" pitchFamily="34" charset="-122"/>
                <a:ea typeface="微软雅黑" panose="020B0503020204020204" pitchFamily="34" charset="-122"/>
              </a:rPr>
              <a:t>Langua</a:t>
            </a:r>
            <a:r>
              <a:rPr lang="en-US" sz="4400" b="1" dirty="0">
                <a:latin typeface="微软雅黑" panose="020B0503020204020204" pitchFamily="34" charset="-122"/>
                <a:ea typeface="微软雅黑" panose="020B0503020204020204" pitchFamily="34" charset="-122"/>
                <a:sym typeface="+mn-ea"/>
              </a:rPr>
              <a:t>ge Focus</a:t>
            </a:r>
            <a:endParaRPr lang="en-US" sz="4400" b="1" dirty="0">
              <a:latin typeface="微软雅黑" panose="020B0503020204020204" pitchFamily="34" charset="-122"/>
              <a:ea typeface="微软雅黑" panose="020B0503020204020204" pitchFamily="34" charset="-122"/>
              <a:sym typeface="+mn-ea"/>
            </a:endParaRPr>
          </a:p>
        </p:txBody>
      </p:sp>
      <p:pic>
        <p:nvPicPr>
          <p:cNvPr id="18" name="PA-102215"/>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a:xfrm>
            <a:off x="-175472" y="1108427"/>
            <a:ext cx="5749573" cy="5749573"/>
          </a:xfrm>
          <a:prstGeom prst="rect">
            <a:avLst/>
          </a:prstGeom>
        </p:spPr>
      </p:pic>
      <p:pic>
        <p:nvPicPr>
          <p:cNvPr id="15" name="图形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000747" flipH="1">
            <a:off x="10707808" y="5490456"/>
            <a:ext cx="1557599" cy="1112391"/>
          </a:xfrm>
          <a:prstGeom prst="rect">
            <a:avLst/>
          </a:prstGeom>
        </p:spPr>
      </p:pic>
      <p:sp>
        <p:nvSpPr>
          <p:cNvPr id="2" name="矩形 1"/>
          <p:cNvSpPr/>
          <p:nvPr/>
        </p:nvSpPr>
        <p:spPr>
          <a:xfrm>
            <a:off x="4631690" y="607695"/>
            <a:ext cx="6734810" cy="1445260"/>
          </a:xfrm>
          <a:prstGeom prst="rect">
            <a:avLst/>
          </a:prstGeom>
        </p:spPr>
        <p:txBody>
          <a:bodyPr wrap="square">
            <a:spAutoFit/>
          </a:bodyPr>
          <a:p>
            <a:pPr marL="571500" lvl="0" indent="-571500" algn="l">
              <a:buFont typeface="Arial" panose="020B0604020202020204" pitchFamily="34" charset="0"/>
              <a:buChar char="•"/>
            </a:pPr>
            <a:r>
              <a:rPr lang="zh-CN" altLang="en-US" sz="4400"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rPr>
              <a:t>Decoding respirator cultures (P4-5)</a:t>
            </a:r>
            <a:endParaRPr lang="zh-CN" altLang="en-US" sz="4400"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par>
                          <p:cTn id="22" fill="hold">
                            <p:stCondLst>
                              <p:cond delay="2500"/>
                            </p:stCondLst>
                            <p:childTnLst>
                              <p:par>
                                <p:cTn id="23" presetID="2" presetClass="entr" presetSubtype="2"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098" name="组合 2058"/>
          <p:cNvGrpSpPr/>
          <p:nvPr/>
        </p:nvGrpSpPr>
        <p:grpSpPr>
          <a:xfrm>
            <a:off x="609600" y="209550"/>
            <a:ext cx="10933113" cy="6518275"/>
            <a:chOff x="0" y="-96"/>
            <a:chExt cx="5760" cy="4320"/>
          </a:xfrm>
        </p:grpSpPr>
        <p:pic>
          <p:nvPicPr>
            <p:cNvPr id="4102" name="Picture 2" descr="图片1"/>
            <p:cNvPicPr>
              <a:picLocks noChangeAspect="1"/>
            </p:cNvPicPr>
            <p:nvPr/>
          </p:nvPicPr>
          <p:blipFill>
            <a:blip r:embed="rId1"/>
            <a:stretch>
              <a:fillRect/>
            </a:stretch>
          </p:blipFill>
          <p:spPr>
            <a:xfrm>
              <a:off x="0" y="-96"/>
              <a:ext cx="5760" cy="4320"/>
            </a:xfrm>
            <a:prstGeom prst="rect">
              <a:avLst/>
            </a:prstGeom>
            <a:noFill/>
            <a:ln w="9525">
              <a:noFill/>
            </a:ln>
          </p:spPr>
        </p:pic>
        <p:pic>
          <p:nvPicPr>
            <p:cNvPr id="4103" name="图片 2057" descr="C:\Users\cd20070037\Desktop\2017-2018 第一期\{2671B4F2-609C-4426-9BF9-5C6D1E69B50C}.bmp"/>
            <p:cNvPicPr>
              <a:picLocks noChangeAspect="1"/>
            </p:cNvPicPr>
            <p:nvPr/>
          </p:nvPicPr>
          <p:blipFill>
            <a:blip r:embed="rId2"/>
            <a:stretch>
              <a:fillRect/>
            </a:stretch>
          </p:blipFill>
          <p:spPr>
            <a:xfrm>
              <a:off x="1440" y="144"/>
              <a:ext cx="4272" cy="672"/>
            </a:xfrm>
            <a:prstGeom prst="rect">
              <a:avLst/>
            </a:prstGeom>
            <a:noFill/>
            <a:ln w="9525">
              <a:noFill/>
            </a:ln>
          </p:spPr>
        </p:pic>
      </p:grpSp>
      <p:sp>
        <p:nvSpPr>
          <p:cNvPr id="3075" name="Text Box 7"/>
          <p:cNvSpPr txBox="1"/>
          <p:nvPr/>
        </p:nvSpPr>
        <p:spPr>
          <a:xfrm>
            <a:off x="1454785" y="3488055"/>
            <a:ext cx="10071735" cy="70675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l" eaLnBrk="1" hangingPunct="1">
              <a:lnSpc>
                <a:spcPct val="100000"/>
              </a:lnSpc>
              <a:spcBef>
                <a:spcPct val="50000"/>
              </a:spcBef>
              <a:buFont typeface="Times New Roman" panose="02020603050405020304" charset="0"/>
              <a:buNone/>
            </a:pPr>
            <a:r>
              <a:rPr lang="en-US" altLang="zh-CN" sz="4000" b="1" dirty="0">
                <a:solidFill>
                  <a:srgbClr val="FD0909"/>
                </a:solidFill>
                <a:latin typeface="Comic Sans MS" panose="030F0702030302020204" pitchFamily="66" charset="0"/>
              </a:rPr>
              <a:t>Our world: fighting to</a:t>
            </a:r>
            <a:r>
              <a:rPr lang="en-US" altLang="zh-CN" sz="4000" b="1" dirty="0">
                <a:solidFill>
                  <a:srgbClr val="FD0909"/>
                </a:solidFill>
                <a:latin typeface="Comic Sans MS" panose="030F0702030302020204" pitchFamily="66" charset="0"/>
                <a:sym typeface="+mn-ea"/>
              </a:rPr>
              <a:t>ge</a:t>
            </a:r>
            <a:r>
              <a:rPr lang="en-US" altLang="zh-CN" sz="4000" b="1" dirty="0">
                <a:solidFill>
                  <a:srgbClr val="FD0909"/>
                </a:solidFill>
                <a:latin typeface="Comic Sans MS" panose="030F0702030302020204" pitchFamily="66" charset="0"/>
              </a:rPr>
              <a:t>ther</a:t>
            </a:r>
            <a:endParaRPr lang="en-US" altLang="zh-CN" sz="4000" b="1" dirty="0">
              <a:solidFill>
                <a:srgbClr val="FD0909"/>
              </a:solidFill>
              <a:latin typeface="Comic Sans MS" panose="030F0702030302020204" pitchFamily="66" charset="0"/>
            </a:endParaRPr>
          </a:p>
        </p:txBody>
      </p:sp>
      <p:sp>
        <p:nvSpPr>
          <p:cNvPr id="4100" name="TextBox 7"/>
          <p:cNvSpPr txBox="1"/>
          <p:nvPr/>
        </p:nvSpPr>
        <p:spPr>
          <a:xfrm>
            <a:off x="2621598" y="4978083"/>
            <a:ext cx="5664200" cy="5835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 typeface="Times New Roman" panose="02020603050405020304" charset="0"/>
              <a:buNone/>
            </a:pPr>
            <a:r>
              <a:rPr lang="zh-CN" altLang="zh-CN" sz="3200" b="1" dirty="0">
                <a:solidFill>
                  <a:srgbClr val="FF0000"/>
                </a:solidFill>
                <a:latin typeface="华文中宋" panose="02010600040101010101" charset="-122"/>
                <a:ea typeface="华文中宋" panose="02010600040101010101" charset="-122"/>
                <a:cs typeface="华文中宋" panose="02010600040101010101" charset="-122"/>
              </a:rPr>
              <a:t>吕  纯</a:t>
            </a:r>
            <a:endParaRPr lang="zh-CN" altLang="zh-CN" sz="3200" b="1"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101" name="Text Box 4"/>
          <p:cNvSpPr txBox="1"/>
          <p:nvPr/>
        </p:nvSpPr>
        <p:spPr>
          <a:xfrm>
            <a:off x="3973513" y="2130425"/>
            <a:ext cx="6172200" cy="49530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spcBef>
                <a:spcPct val="0"/>
              </a:spcBef>
              <a:buFontTx/>
              <a:buNone/>
            </a:pPr>
            <a:r>
              <a:rPr lang="zh-CN" altLang="en-US" b="1" dirty="0">
                <a:latin typeface="Arial" panose="020B0604020202020204" pitchFamily="34" charset="0"/>
              </a:rPr>
              <a:t>201</a:t>
            </a:r>
            <a:r>
              <a:rPr lang="en-US" altLang="zh-CN" b="1" dirty="0">
                <a:latin typeface="Arial" panose="020B0604020202020204" pitchFamily="34" charset="0"/>
              </a:rPr>
              <a:t>9-2020</a:t>
            </a:r>
            <a:r>
              <a:rPr lang="zh-CN" altLang="en-US" b="1" dirty="0">
                <a:latin typeface="Arial" panose="020B0604020202020204" pitchFamily="34" charset="0"/>
              </a:rPr>
              <a:t>学年度第</a:t>
            </a:r>
            <a:r>
              <a:rPr lang="en-US" altLang="zh-CN" b="1" dirty="0">
                <a:latin typeface="Arial" panose="020B0604020202020204" pitchFamily="34" charset="0"/>
              </a:rPr>
              <a:t>31</a:t>
            </a:r>
            <a:r>
              <a:rPr lang="zh-CN" altLang="en-US" b="1" dirty="0">
                <a:latin typeface="Arial" panose="020B0604020202020204" pitchFamily="34" charset="0"/>
              </a:rPr>
              <a:t>期总第</a:t>
            </a:r>
            <a:r>
              <a:rPr lang="en-US" altLang="zh-CN" b="1" dirty="0">
                <a:latin typeface="Arial" panose="020B0604020202020204" pitchFamily="34" charset="0"/>
              </a:rPr>
              <a:t>785</a:t>
            </a:r>
            <a:r>
              <a:rPr lang="zh-CN" altLang="en-US" b="1" dirty="0">
                <a:latin typeface="Arial" panose="020B0604020202020204" pitchFamily="34" charset="0"/>
              </a:rPr>
              <a:t>期</a:t>
            </a:r>
            <a:endParaRPr lang="zh-CN" altLang="en-US" b="1" dirty="0">
              <a:latin typeface="Arial" panose="020B0604020202020204" pitchFamily="34" charset="0"/>
            </a:endParaRPr>
          </a:p>
        </p:txBody>
      </p:sp>
      <p:pic>
        <p:nvPicPr>
          <p:cNvPr id="4" name="内容占位符 3"/>
          <p:cNvPicPr>
            <a:picLocks noChangeAspect="1"/>
          </p:cNvPicPr>
          <p:nvPr>
            <p:custDataLst>
              <p:tags r:id="rId3"/>
            </p:custDataLst>
          </p:nvPr>
        </p:nvPicPr>
        <p:blipFill>
          <a:blip r:embed="rId4"/>
          <a:stretch>
            <a:fillRect/>
          </a:stretch>
        </p:blipFill>
        <p:spPr>
          <a:xfrm>
            <a:off x="9142095" y="2813685"/>
            <a:ext cx="2907665" cy="37045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0-#ppt_w/2"/>
                                          </p:val>
                                        </p:tav>
                                        <p:tav tm="100000">
                                          <p:val>
                                            <p:strVal val="#ppt_x"/>
                                          </p:val>
                                        </p:tav>
                                      </p:tavLst>
                                    </p:anim>
                                    <p:anim calcmode="lin" valueType="num">
                                      <p:cBhvr additive="base">
                                        <p:cTn id="8"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18940" y="1448435"/>
            <a:ext cx="3286125" cy="3286125"/>
          </a:xfrm>
          <a:prstGeom prst="rect">
            <a:avLst/>
          </a:prstGeom>
        </p:spPr>
      </p:pic>
      <p:pic>
        <p:nvPicPr>
          <p:cNvPr id="22" name="图形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5395" y="246380"/>
            <a:ext cx="1251125" cy="893769"/>
          </a:xfrm>
          <a:prstGeom prst="rect">
            <a:avLst/>
          </a:prstGeom>
        </p:spPr>
      </p:pic>
      <p:grpSp>
        <p:nvGrpSpPr>
          <p:cNvPr id="4" name="组合 3"/>
          <p:cNvGrpSpPr/>
          <p:nvPr/>
        </p:nvGrpSpPr>
        <p:grpSpPr>
          <a:xfrm>
            <a:off x="403224" y="716914"/>
            <a:ext cx="11539855" cy="5728273"/>
            <a:chOff x="403178" y="911462"/>
            <a:chExt cx="11539631" cy="4617575"/>
          </a:xfrm>
        </p:grpSpPr>
        <p:sp>
          <p:nvSpPr>
            <p:cNvPr id="11" name="Rectangle 16"/>
            <p:cNvSpPr/>
            <p:nvPr/>
          </p:nvSpPr>
          <p:spPr>
            <a:xfrm>
              <a:off x="7106108" y="911462"/>
              <a:ext cx="4836701" cy="1562243"/>
            </a:xfrm>
            <a:prstGeom prst="rect">
              <a:avLst/>
            </a:prstGeom>
          </p:spPr>
          <p:txBody>
            <a:bodyPr wrap="square">
              <a:spAutoFit/>
            </a:bodyPr>
            <a:lstStyle/>
            <a:p>
              <a:r>
                <a:rPr lang="en-US" sz="2000" b="1" dirty="0">
                  <a:solidFill>
                    <a:srgbClr val="333333"/>
                  </a:solidFill>
                  <a:latin typeface="微软雅黑" panose="020B0503020204020204" pitchFamily="34" charset="-122"/>
                  <a:ea typeface="微软雅黑" panose="020B0503020204020204" pitchFamily="34" charset="-122"/>
                </a:rPr>
                <a:t>2. </a:t>
              </a:r>
              <a:r>
                <a:rPr sz="2000" b="1" dirty="0">
                  <a:solidFill>
                    <a:srgbClr val="333333"/>
                  </a:solidFill>
                  <a:latin typeface="微软雅黑" panose="020B0503020204020204" pitchFamily="34" charset="-122"/>
                  <a:ea typeface="微软雅黑" panose="020B0503020204020204" pitchFamily="34" charset="-122"/>
                </a:rPr>
                <a:t>According to the WHO, a pandemic is "an epidemic occurring worldwide, or over a very wide area, crossing international boundaries and usually affecting a large number of people." </a:t>
              </a:r>
              <a:endParaRPr sz="2000" b="1" dirty="0">
                <a:solidFill>
                  <a:srgbClr val="333333"/>
                </a:solidFill>
                <a:latin typeface="微软雅黑" panose="020B0503020204020204" pitchFamily="34" charset="-122"/>
                <a:ea typeface="微软雅黑" panose="020B0503020204020204" pitchFamily="34" charset="-122"/>
              </a:endParaRPr>
            </a:p>
          </p:txBody>
        </p:sp>
        <p:cxnSp>
          <p:nvCxnSpPr>
            <p:cNvPr id="15" name="Straight Connector 26"/>
            <p:cNvCxnSpPr/>
            <p:nvPr/>
          </p:nvCxnSpPr>
          <p:spPr>
            <a:xfrm>
              <a:off x="7441674" y="2545340"/>
              <a:ext cx="4132521"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27"/>
            <p:cNvCxnSpPr/>
            <p:nvPr/>
          </p:nvCxnSpPr>
          <p:spPr>
            <a:xfrm>
              <a:off x="506159" y="5449189"/>
              <a:ext cx="374904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9" name="Rectangle 30"/>
            <p:cNvSpPr/>
            <p:nvPr/>
          </p:nvSpPr>
          <p:spPr>
            <a:xfrm>
              <a:off x="403178" y="2545370"/>
              <a:ext cx="4556672" cy="2802516"/>
            </a:xfrm>
            <a:prstGeom prst="rect">
              <a:avLst/>
            </a:prstGeom>
          </p:spPr>
          <p:txBody>
            <a:bodyPr wrap="square">
              <a:spAutoFit/>
            </a:bodyPr>
            <a:lstStyle/>
            <a:p>
              <a:pPr indent="0">
                <a:buNone/>
              </a:pPr>
              <a:r>
                <a:rPr lang="en-US" sz="2000" b="1" dirty="0">
                  <a:solidFill>
                    <a:srgbClr val="333333"/>
                  </a:solidFill>
                  <a:latin typeface="微软雅黑" panose="020B0503020204020204" pitchFamily="34" charset="-122"/>
                  <a:ea typeface="微软雅黑" panose="020B0503020204020204" pitchFamily="34" charset="-122"/>
                </a:rPr>
                <a:t>1. </a:t>
              </a:r>
              <a:r>
                <a:rPr sz="2000" b="1" dirty="0">
                  <a:solidFill>
                    <a:srgbClr val="333333"/>
                  </a:solidFill>
                  <a:latin typeface="微软雅黑" panose="020B0503020204020204" pitchFamily="34" charset="-122"/>
                  <a:ea typeface="微软雅黑" panose="020B0503020204020204" pitchFamily="34" charset="-122"/>
                </a:rPr>
                <a:t>"WHO has been assessing this outbreak around the clock and we are deeply concerned both by the alarming levels of spread and severity, and by the alarming levels of inaction," WHO Director-General Tedros Adhanom Ghebreyesus said. "We have therefore made the assessment that COVID-19 can be characterized as a pandemic."</a:t>
              </a:r>
              <a:endParaRPr lang="zh-CN" altLang="en-US" sz="2000" b="1" dirty="0">
                <a:latin typeface="微软雅黑" panose="020B0503020204020204" pitchFamily="34" charset="-122"/>
                <a:ea typeface="微软雅黑" panose="020B0503020204020204" pitchFamily="34" charset="-122"/>
              </a:endParaRPr>
            </a:p>
          </p:txBody>
        </p:sp>
        <p:cxnSp>
          <p:nvCxnSpPr>
            <p:cNvPr id="17" name="Straight Connector 28"/>
            <p:cNvCxnSpPr/>
            <p:nvPr/>
          </p:nvCxnSpPr>
          <p:spPr>
            <a:xfrm>
              <a:off x="6956991" y="5529037"/>
              <a:ext cx="484632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0" name="Rectangle 31"/>
            <p:cNvSpPr/>
            <p:nvPr/>
          </p:nvSpPr>
          <p:spPr>
            <a:xfrm>
              <a:off x="1261695" y="1338174"/>
              <a:ext cx="4127500" cy="867628"/>
            </a:xfrm>
            <a:prstGeom prst="rect">
              <a:avLst/>
            </a:prstGeom>
          </p:spPr>
          <p:txBody>
            <a:bodyPr wrap="square">
              <a:spAutoFit/>
            </a:bodyPr>
            <a:lstStyle/>
            <a:p>
              <a:r>
                <a:rPr lang="zh-CN" altLang="en-US" sz="3200" b="1" dirty="0">
                  <a:latin typeface="Arial Black" panose="020B0A04020102020204" charset="0"/>
                  <a:ea typeface="微软雅黑" panose="020B0503020204020204" pitchFamily="34" charset="-122"/>
                  <a:cs typeface="Arial Black" panose="020B0A04020102020204" charset="0"/>
                </a:rPr>
                <a:t>什么是大流行病（pandemic）</a:t>
              </a:r>
              <a:endParaRPr lang="zh-CN" altLang="en-US" sz="3200" b="1" dirty="0">
                <a:latin typeface="Arial Black" panose="020B0A04020102020204" charset="0"/>
                <a:ea typeface="微软雅黑" panose="020B0503020204020204" pitchFamily="34" charset="-122"/>
                <a:cs typeface="Arial Black" panose="020B0A04020102020204" charset="0"/>
              </a:endParaRPr>
            </a:p>
          </p:txBody>
        </p:sp>
      </p:grpSp>
      <p:sp>
        <p:nvSpPr>
          <p:cNvPr id="3" name="矩形 2"/>
          <p:cNvSpPr/>
          <p:nvPr/>
        </p:nvSpPr>
        <p:spPr>
          <a:xfrm>
            <a:off x="1137920" y="402074"/>
            <a:ext cx="5208270" cy="583565"/>
          </a:xfrm>
          <a:prstGeom prst="rect">
            <a:avLst/>
          </a:prstGeom>
        </p:spPr>
        <p:txBody>
          <a:bodyPr wrap="none">
            <a:spAutoFit/>
          </a:bodyPr>
          <a:p>
            <a:pPr lvl="0" algn="ctr"/>
            <a:r>
              <a:rPr lang="en-US" altLang="zh-CN" sz="3200" b="1" u="sng" dirty="0">
                <a:solidFill>
                  <a:srgbClr val="2B6EAB"/>
                </a:solidFill>
                <a:latin typeface="微软雅黑" panose="020B0503020204020204" pitchFamily="34" charset="-122"/>
                <a:ea typeface="微软雅黑" panose="020B0503020204020204" pitchFamily="34" charset="-122"/>
              </a:rPr>
              <a:t>Background information</a:t>
            </a:r>
            <a:endParaRPr lang="en-US" altLang="zh-CN" sz="3200" b="1" u="sng" dirty="0">
              <a:solidFill>
                <a:srgbClr val="2B6EAB"/>
              </a:solidFill>
              <a:latin typeface="微软雅黑" panose="020B0503020204020204" pitchFamily="34" charset="-122"/>
              <a:ea typeface="微软雅黑" panose="020B0503020204020204" pitchFamily="34" charset="-122"/>
            </a:endParaRPr>
          </a:p>
        </p:txBody>
      </p:sp>
      <p:sp>
        <p:nvSpPr>
          <p:cNvPr id="5" name="Rectangle 16"/>
          <p:cNvSpPr/>
          <p:nvPr/>
        </p:nvSpPr>
        <p:spPr>
          <a:xfrm>
            <a:off x="7106285" y="4101466"/>
            <a:ext cx="4836795" cy="2245360"/>
          </a:xfrm>
          <a:prstGeom prst="rect">
            <a:avLst/>
          </a:prstGeom>
        </p:spPr>
        <p:txBody>
          <a:bodyPr wrap="square">
            <a:spAutoFit/>
          </a:bodyPr>
          <a:p>
            <a:r>
              <a:rPr lang="en-US" sz="2000" b="1" dirty="0">
                <a:solidFill>
                  <a:srgbClr val="333333"/>
                </a:solidFill>
                <a:latin typeface="微软雅黑" panose="020B0503020204020204" pitchFamily="34" charset="-122"/>
                <a:ea typeface="微软雅黑" panose="020B0503020204020204" pitchFamily="34" charset="-122"/>
              </a:rPr>
              <a:t>3. </a:t>
            </a:r>
            <a:r>
              <a:rPr sz="2000" b="1" dirty="0">
                <a:solidFill>
                  <a:srgbClr val="333333"/>
                </a:solidFill>
                <a:latin typeface="微软雅黑" panose="020B0503020204020204" pitchFamily="34" charset="-122"/>
                <a:ea typeface="微软雅黑" panose="020B0503020204020204" pitchFamily="34" charset="-122"/>
              </a:rPr>
              <a:t>Tedros said that pandemic is not a word to use lightly or carelessly. "It is a word that, if misused, can cause unreasonable fear, or unjustified acceptance that the fight is over, leading to unnecessary suffering and death," he said. </a:t>
            </a:r>
            <a:endParaRPr sz="2000" b="1" dirty="0">
              <a:solidFill>
                <a:srgbClr val="333333"/>
              </a:solidFill>
              <a:latin typeface="微软雅黑" panose="020B0503020204020204" pitchFamily="34" charset="-122"/>
              <a:ea typeface="微软雅黑" panose="020B0503020204020204" pitchFamily="34" charset="-122"/>
            </a:endParaRPr>
          </a:p>
        </p:txBody>
      </p:sp>
      <p:cxnSp>
        <p:nvCxnSpPr>
          <p:cNvPr id="6" name="Straight Connector 26"/>
          <p:cNvCxnSpPr/>
          <p:nvPr/>
        </p:nvCxnSpPr>
        <p:spPr>
          <a:xfrm>
            <a:off x="122847" y="2309460"/>
            <a:ext cx="4132601"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137795"/>
            <a:ext cx="1251125" cy="893769"/>
          </a:xfrm>
          <a:prstGeom prst="rect">
            <a:avLst/>
          </a:prstGeom>
        </p:spPr>
      </p:pic>
      <p:sp>
        <p:nvSpPr>
          <p:cNvPr id="2" name="矩形 1"/>
          <p:cNvSpPr/>
          <p:nvPr/>
        </p:nvSpPr>
        <p:spPr>
          <a:xfrm>
            <a:off x="1006157" y="292854"/>
            <a:ext cx="5107305" cy="583565"/>
          </a:xfrm>
          <a:prstGeom prst="rect">
            <a:avLst/>
          </a:prstGeom>
        </p:spPr>
        <p:txBody>
          <a:bodyPr wrap="none">
            <a:spAutoFit/>
          </a:bodyPr>
          <a:lstStyle/>
          <a:p>
            <a:pPr lvl="0" algn="ctr"/>
            <a:r>
              <a:rPr lang="en-US" altLang="zh-CN" sz="3200" b="1" u="sng" dirty="0">
                <a:solidFill>
                  <a:srgbClr val="2B6EAB"/>
                </a:solidFill>
                <a:latin typeface="微软雅黑" panose="020B0503020204020204" pitchFamily="34" charset="-122"/>
                <a:ea typeface="微软雅黑" panose="020B0503020204020204" pitchFamily="34" charset="-122"/>
              </a:rPr>
              <a:t>vocabulary--- </a:t>
            </a:r>
            <a:r>
              <a:rPr lang="en-US" altLang="zh-CN" sz="3200" b="1" u="sng" dirty="0">
                <a:solidFill>
                  <a:srgbClr val="C00000"/>
                </a:solidFill>
                <a:latin typeface="微软雅黑" panose="020B0503020204020204" pitchFamily="34" charset="-122"/>
                <a:ea typeface="微软雅黑" panose="020B0503020204020204" pitchFamily="34" charset="-122"/>
              </a:rPr>
              <a:t>derivative</a:t>
            </a:r>
            <a:endParaRPr lang="en-US" altLang="zh-CN" sz="3200" b="1" u="sng" dirty="0">
              <a:solidFill>
                <a:srgbClr val="C00000"/>
              </a:solidFill>
              <a:latin typeface="微软雅黑" panose="020B0503020204020204" pitchFamily="34" charset="-122"/>
              <a:ea typeface="微软雅黑" panose="020B0503020204020204" pitchFamily="34" charset="-122"/>
            </a:endParaRPr>
          </a:p>
        </p:txBody>
      </p:sp>
      <p:sp>
        <p:nvSpPr>
          <p:cNvPr id="5" name="PA-102254"/>
          <p:cNvSpPr txBox="1"/>
          <p:nvPr>
            <p:custDataLst>
              <p:tags r:id="rId2"/>
            </p:custDataLst>
          </p:nvPr>
        </p:nvSpPr>
        <p:spPr>
          <a:xfrm>
            <a:off x="365125" y="951230"/>
            <a:ext cx="9351010" cy="5610225"/>
          </a:xfrm>
          <a:prstGeom prst="parallelogram">
            <a:avLst>
              <a:gd name="adj" fmla="val 0"/>
            </a:avLst>
          </a:prstGeom>
          <a:solidFill>
            <a:srgbClr val="2B6EAB"/>
          </a:solidFill>
          <a:ln w="5715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defPPr>
            <a:lvl1pPr algn="ctr">
              <a:defRPr>
                <a:solidFill>
                  <a:schemeClr val="lt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457200" indent="-457200" algn="l">
              <a:buFont typeface="Arial" panose="020B0604020202020204" pitchFamily="34" charset="0"/>
              <a:buChar char="•"/>
            </a:pPr>
            <a:r>
              <a:rPr lang="en-US" altLang="zh-CN" sz="3200" b="1" dirty="0">
                <a:solidFill>
                  <a:schemeClr val="bg1"/>
                </a:solidFill>
                <a:latin typeface="Times New Roman" panose="02020603050405020304" charset="0"/>
                <a:cs typeface="Times New Roman" panose="02020603050405020304" charset="0"/>
              </a:rPr>
              <a:t>effective a. --- _________________ n.</a:t>
            </a:r>
            <a:endParaRPr lang="en-US" altLang="zh-CN" sz="3200" b="1" dirty="0">
              <a:solidFill>
                <a:schemeClr val="bg1"/>
              </a:solidFill>
              <a:latin typeface="Times New Roman" panose="02020603050405020304" charset="0"/>
              <a:cs typeface="Times New Roman" panose="02020603050405020304" charset="0"/>
            </a:endParaRPr>
          </a:p>
          <a:p>
            <a:pPr indent="0" algn="l">
              <a:buFont typeface="Arial" panose="020B0604020202020204" pitchFamily="34" charset="0"/>
              <a:buNone/>
            </a:pPr>
            <a:endParaRPr lang="en-US" altLang="zh-CN" sz="2800" b="1" dirty="0">
              <a:solidFill>
                <a:schemeClr val="bg1"/>
              </a:solidFill>
              <a:latin typeface="Times New Roman" panose="02020603050405020304" charset="0"/>
              <a:cs typeface="Times New Roman" panose="02020603050405020304" charset="0"/>
            </a:endParaRPr>
          </a:p>
          <a:p>
            <a:pPr marL="457200" indent="-457200" algn="l">
              <a:buClrTx/>
              <a:buSzTx/>
              <a:buFont typeface="Arial" panose="020B0604020202020204" pitchFamily="34" charset="0"/>
              <a:buChar char="•"/>
            </a:pPr>
            <a:r>
              <a:rPr lang="en-US" altLang="zh-CN" sz="3200" b="1" dirty="0">
                <a:solidFill>
                  <a:schemeClr val="bg1"/>
                </a:solidFill>
                <a:latin typeface="Times New Roman" panose="02020603050405020304" charset="0"/>
                <a:cs typeface="Times New Roman" panose="02020603050405020304" charset="0"/>
              </a:rPr>
              <a:t>essential a. </a:t>
            </a:r>
            <a:r>
              <a:rPr lang="en-US" altLang="zh-CN" sz="3200" b="1" dirty="0">
                <a:solidFill>
                  <a:schemeClr val="bg1"/>
                </a:solidFill>
                <a:latin typeface="Times New Roman" panose="02020603050405020304" charset="0"/>
                <a:cs typeface="Times New Roman" panose="02020603050405020304" charset="0"/>
                <a:sym typeface="+mn-ea"/>
              </a:rPr>
              <a:t>--- _________________ adv.</a:t>
            </a:r>
            <a:endParaRPr lang="en-US" altLang="zh-CN" sz="3200" b="1" dirty="0">
              <a:solidFill>
                <a:schemeClr val="bg1"/>
              </a:solidFill>
              <a:latin typeface="Times New Roman" panose="02020603050405020304" charset="0"/>
              <a:cs typeface="Times New Roman" panose="02020603050405020304" charset="0"/>
              <a:sym typeface="+mn-ea"/>
            </a:endParaRPr>
          </a:p>
          <a:p>
            <a:pPr indent="0" algn="l">
              <a:buFont typeface="Arial" panose="020B0604020202020204" pitchFamily="34" charset="0"/>
              <a:buNone/>
            </a:pPr>
            <a:endParaRPr lang="en-US" altLang="zh-CN" sz="2800" b="1" dirty="0">
              <a:solidFill>
                <a:schemeClr val="bg1"/>
              </a:solidFill>
              <a:latin typeface="Times New Roman" panose="02020603050405020304" charset="0"/>
              <a:cs typeface="Times New Roman" panose="02020603050405020304" charset="0"/>
              <a:sym typeface="+mn-ea"/>
            </a:endParaRPr>
          </a:p>
          <a:p>
            <a:pPr marL="457200" indent="-457200" algn="l">
              <a:buClrTx/>
              <a:buSzTx/>
              <a:buFont typeface="Arial" panose="020B0604020202020204" pitchFamily="34" charset="0"/>
              <a:buChar char="•"/>
            </a:pPr>
            <a:r>
              <a:rPr lang="en-US" altLang="zh-CN" sz="3200" b="1" dirty="0">
                <a:solidFill>
                  <a:schemeClr val="bg1"/>
                </a:solidFill>
                <a:latin typeface="Times New Roman" panose="02020603050405020304" charset="0"/>
                <a:cs typeface="Times New Roman" panose="02020603050405020304" charset="0"/>
              </a:rPr>
              <a:t>partial </a:t>
            </a:r>
            <a:r>
              <a:rPr lang="en-US" altLang="zh-CN" sz="3200" b="1" dirty="0">
                <a:solidFill>
                  <a:schemeClr val="bg1"/>
                </a:solidFill>
                <a:latin typeface="Times New Roman" panose="02020603050405020304" charset="0"/>
                <a:cs typeface="Times New Roman" panose="02020603050405020304" charset="0"/>
                <a:sym typeface="+mn-ea"/>
              </a:rPr>
              <a:t>a. </a:t>
            </a:r>
            <a:r>
              <a:rPr lang="en-US" altLang="zh-CN" sz="3200" b="1" dirty="0">
                <a:solidFill>
                  <a:schemeClr val="bg1"/>
                </a:solidFill>
                <a:latin typeface="Times New Roman" panose="02020603050405020304" charset="0"/>
                <a:cs typeface="Times New Roman" panose="02020603050405020304" charset="0"/>
                <a:sym typeface="+mn-ea"/>
              </a:rPr>
              <a:t>--- _________________ adv.</a:t>
            </a:r>
            <a:endParaRPr lang="en-US" altLang="zh-CN" sz="3200" b="1" dirty="0">
              <a:solidFill>
                <a:schemeClr val="bg1"/>
              </a:solidFill>
              <a:latin typeface="Times New Roman" panose="02020603050405020304" charset="0"/>
              <a:cs typeface="Times New Roman" panose="02020603050405020304" charset="0"/>
              <a:sym typeface="+mn-ea"/>
            </a:endParaRPr>
          </a:p>
          <a:p>
            <a:pPr indent="0" algn="l">
              <a:buClrTx/>
              <a:buSzTx/>
              <a:buFont typeface="Arial" panose="020B0604020202020204" pitchFamily="34" charset="0"/>
              <a:buNone/>
            </a:pPr>
            <a:endParaRPr lang="en-US" altLang="zh-CN" sz="3200" b="1" dirty="0">
              <a:solidFill>
                <a:schemeClr val="bg1"/>
              </a:solidFill>
              <a:latin typeface="Times New Roman" panose="02020603050405020304" charset="0"/>
              <a:cs typeface="Times New Roman" panose="02020603050405020304" charset="0"/>
              <a:sym typeface="+mn-ea"/>
            </a:endParaRPr>
          </a:p>
          <a:p>
            <a:pPr marL="457200" indent="-457200" algn="l">
              <a:buClrTx/>
              <a:buSzTx/>
              <a:buFont typeface="Arial" panose="020B0604020202020204" pitchFamily="34" charset="0"/>
              <a:buChar char="•"/>
            </a:pPr>
            <a:r>
              <a:rPr lang="en-US" altLang="zh-CN" sz="3200" b="1" dirty="0">
                <a:solidFill>
                  <a:schemeClr val="bg1"/>
                </a:solidFill>
                <a:latin typeface="Times New Roman" panose="02020603050405020304" charset="0"/>
                <a:cs typeface="Times New Roman" panose="02020603050405020304" charset="0"/>
                <a:sym typeface="+mn-ea"/>
              </a:rPr>
              <a:t>various </a:t>
            </a:r>
            <a:r>
              <a:rPr lang="en-US" altLang="zh-CN" sz="3200" b="1" dirty="0">
                <a:solidFill>
                  <a:schemeClr val="bg1"/>
                </a:solidFill>
                <a:latin typeface="Times New Roman" panose="02020603050405020304" charset="0"/>
                <a:cs typeface="Times New Roman" panose="02020603050405020304" charset="0"/>
                <a:sym typeface="+mn-ea"/>
              </a:rPr>
              <a:t>a. --- _________________ n.</a:t>
            </a:r>
            <a:endParaRPr lang="en-US" altLang="zh-CN" sz="3200" b="1" dirty="0">
              <a:solidFill>
                <a:schemeClr val="bg1"/>
              </a:solidFill>
              <a:latin typeface="Times New Roman" panose="02020603050405020304" charset="0"/>
              <a:cs typeface="Times New Roman" panose="02020603050405020304" charset="0"/>
            </a:endParaRPr>
          </a:p>
          <a:p>
            <a:pPr indent="0" algn="l">
              <a:buClrTx/>
              <a:buSzTx/>
              <a:buFont typeface="Arial" panose="020B0604020202020204" pitchFamily="34" charset="0"/>
              <a:buNone/>
            </a:pPr>
            <a:endParaRPr lang="en-US" altLang="zh-CN" sz="2800" b="1" dirty="0">
              <a:solidFill>
                <a:schemeClr val="bg1"/>
              </a:solidFill>
              <a:latin typeface="Times New Roman" panose="02020603050405020304" charset="0"/>
              <a:cs typeface="Times New Roman" panose="02020603050405020304" charset="0"/>
              <a:sym typeface="+mn-ea"/>
            </a:endParaRPr>
          </a:p>
          <a:p>
            <a:pPr marL="457200" indent="-457200" algn="l">
              <a:buClrTx/>
              <a:buSzTx/>
              <a:buFont typeface="Arial" panose="020B0604020202020204" pitchFamily="34" charset="0"/>
              <a:buChar char="•"/>
            </a:pPr>
            <a:r>
              <a:rPr lang="en-US" altLang="zh-CN" sz="3200" b="1" dirty="0">
                <a:solidFill>
                  <a:schemeClr val="bg1"/>
                </a:solidFill>
                <a:latin typeface="Times New Roman" panose="02020603050405020304" charset="0"/>
                <a:cs typeface="Times New Roman" panose="02020603050405020304" charset="0"/>
              </a:rPr>
              <a:t>comfort </a:t>
            </a:r>
            <a:r>
              <a:rPr lang="en-US" altLang="zh-CN" sz="3200" b="1" dirty="0">
                <a:solidFill>
                  <a:schemeClr val="bg1"/>
                </a:solidFill>
                <a:latin typeface="Times New Roman" panose="02020603050405020304" charset="0"/>
                <a:cs typeface="Times New Roman" panose="02020603050405020304" charset="0"/>
                <a:sym typeface="+mn-ea"/>
              </a:rPr>
              <a:t> </a:t>
            </a:r>
            <a:r>
              <a:rPr lang="en-US" altLang="zh-CN" sz="3200" b="1" dirty="0">
                <a:solidFill>
                  <a:schemeClr val="bg1"/>
                </a:solidFill>
                <a:latin typeface="Times New Roman" panose="02020603050405020304" charset="0"/>
                <a:cs typeface="Times New Roman" panose="02020603050405020304" charset="0"/>
                <a:sym typeface="+mn-ea"/>
              </a:rPr>
              <a:t>n.</a:t>
            </a:r>
            <a:r>
              <a:rPr lang="en-US" altLang="zh-CN" sz="3200" b="1" dirty="0">
                <a:solidFill>
                  <a:schemeClr val="bg1"/>
                </a:solidFill>
                <a:latin typeface="Times New Roman" panose="02020603050405020304" charset="0"/>
                <a:cs typeface="Times New Roman" panose="02020603050405020304" charset="0"/>
                <a:sym typeface="+mn-ea"/>
              </a:rPr>
              <a:t>--- _________________ </a:t>
            </a:r>
            <a:r>
              <a:rPr lang="en-US" altLang="zh-CN" sz="3200" b="1" dirty="0">
                <a:solidFill>
                  <a:schemeClr val="bg1"/>
                </a:solidFill>
                <a:latin typeface="Times New Roman" panose="02020603050405020304" charset="0"/>
                <a:cs typeface="Times New Roman" panose="02020603050405020304" charset="0"/>
                <a:sym typeface="+mn-ea"/>
              </a:rPr>
              <a:t>a.</a:t>
            </a:r>
            <a:endParaRPr lang="en-US" altLang="zh-CN" sz="3200" b="1" dirty="0">
              <a:solidFill>
                <a:schemeClr val="bg1"/>
              </a:solidFill>
              <a:latin typeface="Times New Roman" panose="02020603050405020304" charset="0"/>
              <a:cs typeface="Times New Roman" panose="02020603050405020304" charset="0"/>
              <a:sym typeface="+mn-ea"/>
            </a:endParaRPr>
          </a:p>
          <a:p>
            <a:pPr indent="0" algn="l">
              <a:buFont typeface="Arial" panose="020B0604020202020204" pitchFamily="34" charset="0"/>
              <a:buNone/>
            </a:pPr>
            <a:endParaRPr lang="en-US" altLang="zh-CN" sz="2800" b="1" dirty="0">
              <a:solidFill>
                <a:schemeClr val="bg1"/>
              </a:solidFill>
              <a:latin typeface="Times New Roman" panose="02020603050405020304" charset="0"/>
              <a:cs typeface="Times New Roman" panose="02020603050405020304" charset="0"/>
              <a:sym typeface="+mn-ea"/>
            </a:endParaRPr>
          </a:p>
          <a:p>
            <a:pPr marL="457200" indent="-457200" algn="l">
              <a:buFont typeface="Arial" panose="020B0604020202020204" pitchFamily="34" charset="0"/>
              <a:buChar char="•"/>
            </a:pPr>
            <a:r>
              <a:rPr lang="en-US" altLang="zh-CN" sz="3200" b="1" dirty="0">
                <a:solidFill>
                  <a:schemeClr val="bg1"/>
                </a:solidFill>
                <a:latin typeface="Times New Roman" panose="02020603050405020304" charset="0"/>
                <a:cs typeface="Times New Roman" panose="02020603050405020304" charset="0"/>
                <a:sym typeface="+mn-ea"/>
              </a:rPr>
              <a:t>group-oriented values</a:t>
            </a:r>
            <a:r>
              <a:rPr lang="en-US" altLang="zh-CN" sz="2800" b="1" dirty="0">
                <a:solidFill>
                  <a:schemeClr val="bg1"/>
                </a:solidFill>
                <a:latin typeface="Times New Roman" panose="02020603050405020304" charset="0"/>
                <a:cs typeface="Times New Roman" panose="02020603050405020304" charset="0"/>
                <a:sym typeface="+mn-ea"/>
              </a:rPr>
              <a:t> </a:t>
            </a:r>
            <a:r>
              <a:rPr lang="zh-CN" altLang="zh-CN" sz="2800" b="1" dirty="0">
                <a:solidFill>
                  <a:schemeClr val="bg1"/>
                </a:solidFill>
                <a:latin typeface="华文中宋" panose="02010600040101010101" charset="-122"/>
                <a:ea typeface="华文中宋" panose="02010600040101010101" charset="-122"/>
                <a:cs typeface="Times New Roman" panose="02020603050405020304" charset="0"/>
                <a:sym typeface="+mn-ea"/>
              </a:rPr>
              <a:t>以集体为导向的价值</a:t>
            </a:r>
            <a:endParaRPr lang="zh-CN" altLang="zh-CN" sz="2800" b="1" dirty="0">
              <a:solidFill>
                <a:schemeClr val="bg1"/>
              </a:solidFill>
              <a:latin typeface="华文中宋" panose="02010600040101010101" charset="-122"/>
              <a:ea typeface="华文中宋" panose="02010600040101010101" charset="-122"/>
              <a:cs typeface="Times New Roman" panose="02020603050405020304" charset="0"/>
              <a:sym typeface="+mn-ea"/>
            </a:endParaRPr>
          </a:p>
          <a:p>
            <a:pPr indent="0" algn="l">
              <a:buClrTx/>
              <a:buSzTx/>
              <a:buNone/>
            </a:pPr>
            <a:r>
              <a:rPr lang="en-US" altLang="zh-CN" sz="2800" b="1" dirty="0">
                <a:solidFill>
                  <a:schemeClr val="bg1"/>
                </a:solidFill>
                <a:latin typeface="Times New Roman" panose="02020603050405020304" charset="0"/>
                <a:cs typeface="Times New Roman" panose="02020603050405020304" charset="0"/>
                <a:sym typeface="+mn-ea"/>
              </a:rPr>
              <a:t>______________________</a:t>
            </a:r>
            <a:r>
              <a:rPr lang="zh-CN" altLang="zh-CN" sz="2800" b="1" dirty="0">
                <a:solidFill>
                  <a:schemeClr val="bg1"/>
                </a:solidFill>
                <a:latin typeface="华文中宋" panose="02010600040101010101" charset="-122"/>
                <a:ea typeface="华文中宋" panose="02010600040101010101" charset="-122"/>
                <a:cs typeface="Times New Roman" panose="02020603050405020304" charset="0"/>
                <a:sym typeface="+mn-ea"/>
              </a:rPr>
              <a:t>以素质为中心的教育</a:t>
            </a:r>
            <a:endParaRPr lang="zh-CN" altLang="zh-CN" sz="2800" b="1" dirty="0">
              <a:solidFill>
                <a:schemeClr val="bg1"/>
              </a:solidFill>
              <a:latin typeface="华文中宋" panose="02010600040101010101" charset="-122"/>
              <a:ea typeface="华文中宋" panose="02010600040101010101" charset="-122"/>
              <a:cs typeface="Times New Roman" panose="02020603050405020304" charset="0"/>
              <a:sym typeface="+mn-ea"/>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7550" y="2673985"/>
            <a:ext cx="2465705" cy="4184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137795"/>
            <a:ext cx="1251125" cy="893769"/>
          </a:xfrm>
          <a:prstGeom prst="rect">
            <a:avLst/>
          </a:prstGeom>
        </p:spPr>
      </p:pic>
      <p:sp>
        <p:nvSpPr>
          <p:cNvPr id="2" name="矩形 1"/>
          <p:cNvSpPr/>
          <p:nvPr/>
        </p:nvSpPr>
        <p:spPr>
          <a:xfrm>
            <a:off x="1006157" y="256659"/>
            <a:ext cx="5107305" cy="583565"/>
          </a:xfrm>
          <a:prstGeom prst="rect">
            <a:avLst/>
          </a:prstGeom>
        </p:spPr>
        <p:txBody>
          <a:bodyPr wrap="none">
            <a:spAutoFit/>
          </a:bodyPr>
          <a:lstStyle/>
          <a:p>
            <a:pPr lvl="0" algn="ctr"/>
            <a:r>
              <a:rPr lang="en-US" altLang="zh-CN" sz="3200" b="1" u="sng" dirty="0">
                <a:solidFill>
                  <a:srgbClr val="2B6EAB"/>
                </a:solidFill>
                <a:latin typeface="微软雅黑" panose="020B0503020204020204" pitchFamily="34" charset="-122"/>
                <a:ea typeface="微软雅黑" panose="020B0503020204020204" pitchFamily="34" charset="-122"/>
              </a:rPr>
              <a:t>vocabulary--- </a:t>
            </a:r>
            <a:r>
              <a:rPr lang="en-US" altLang="zh-CN" sz="3200" b="1" u="sng" dirty="0">
                <a:solidFill>
                  <a:srgbClr val="C00000"/>
                </a:solidFill>
                <a:latin typeface="微软雅黑" panose="020B0503020204020204" pitchFamily="34" charset="-122"/>
                <a:ea typeface="微软雅黑" panose="020B0503020204020204" pitchFamily="34" charset="-122"/>
              </a:rPr>
              <a:t>derivative</a:t>
            </a:r>
            <a:endParaRPr lang="en-US" altLang="zh-CN" sz="3200" b="1" u="sng" dirty="0">
              <a:solidFill>
                <a:srgbClr val="C00000"/>
              </a:solidFill>
              <a:latin typeface="微软雅黑" panose="020B0503020204020204" pitchFamily="34" charset="-122"/>
              <a:ea typeface="微软雅黑" panose="020B0503020204020204" pitchFamily="34" charset="-122"/>
            </a:endParaRPr>
          </a:p>
        </p:txBody>
      </p:sp>
      <p:sp>
        <p:nvSpPr>
          <p:cNvPr id="5" name="PA-102254"/>
          <p:cNvSpPr txBox="1"/>
          <p:nvPr>
            <p:custDataLst>
              <p:tags r:id="rId2"/>
            </p:custDataLst>
          </p:nvPr>
        </p:nvSpPr>
        <p:spPr>
          <a:xfrm>
            <a:off x="425450" y="876935"/>
            <a:ext cx="11268075" cy="5684520"/>
          </a:xfrm>
          <a:prstGeom prst="parallelogram">
            <a:avLst>
              <a:gd name="adj" fmla="val 0"/>
            </a:avLst>
          </a:prstGeom>
          <a:solidFill>
            <a:srgbClr val="2B6EAB"/>
          </a:solidFill>
          <a:ln w="5715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defPPr>
            <a:lvl1pPr algn="ctr">
              <a:defRPr>
                <a:solidFill>
                  <a:schemeClr val="lt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457200" indent="-457200" algn="l">
              <a:buFont typeface="Arial" panose="020B0604020202020204" pitchFamily="34" charset="0"/>
              <a:buChar char="•"/>
            </a:pPr>
            <a:r>
              <a:rPr lang="en-US" altLang="zh-CN" sz="3200" b="1" dirty="0">
                <a:solidFill>
                  <a:schemeClr val="bg1"/>
                </a:solidFill>
                <a:latin typeface="Times New Roman" panose="02020603050405020304" charset="0"/>
                <a:cs typeface="Times New Roman" panose="02020603050405020304" charset="0"/>
              </a:rPr>
              <a:t>effective a. --- _________________ n.</a:t>
            </a:r>
            <a:endParaRPr lang="en-US" altLang="zh-CN" sz="3200" b="1" dirty="0">
              <a:solidFill>
                <a:schemeClr val="bg1"/>
              </a:solidFill>
              <a:latin typeface="Times New Roman" panose="02020603050405020304" charset="0"/>
              <a:cs typeface="Times New Roman" panose="02020603050405020304" charset="0"/>
            </a:endParaRPr>
          </a:p>
          <a:p>
            <a:pPr indent="0" algn="l">
              <a:buFont typeface="Arial" panose="020B0604020202020204" pitchFamily="34" charset="0"/>
              <a:buNone/>
            </a:pPr>
            <a:endParaRPr lang="en-US" altLang="zh-CN" sz="2800" b="1" dirty="0">
              <a:solidFill>
                <a:schemeClr val="bg1"/>
              </a:solidFill>
              <a:latin typeface="Times New Roman" panose="02020603050405020304" charset="0"/>
              <a:cs typeface="Times New Roman" panose="02020603050405020304" charset="0"/>
            </a:endParaRPr>
          </a:p>
          <a:p>
            <a:pPr marL="457200" indent="-457200" algn="l">
              <a:buClrTx/>
              <a:buSzTx/>
              <a:buFont typeface="Arial" panose="020B0604020202020204" pitchFamily="34" charset="0"/>
              <a:buChar char="•"/>
            </a:pPr>
            <a:r>
              <a:rPr lang="en-US" altLang="zh-CN" sz="3200" b="1" dirty="0">
                <a:solidFill>
                  <a:schemeClr val="bg1"/>
                </a:solidFill>
                <a:latin typeface="Times New Roman" panose="02020603050405020304" charset="0"/>
                <a:cs typeface="Times New Roman" panose="02020603050405020304" charset="0"/>
              </a:rPr>
              <a:t>essential a. </a:t>
            </a:r>
            <a:r>
              <a:rPr lang="en-US" altLang="zh-CN" sz="3200" b="1" dirty="0">
                <a:solidFill>
                  <a:schemeClr val="bg1"/>
                </a:solidFill>
                <a:latin typeface="Times New Roman" panose="02020603050405020304" charset="0"/>
                <a:cs typeface="Times New Roman" panose="02020603050405020304" charset="0"/>
                <a:sym typeface="+mn-ea"/>
              </a:rPr>
              <a:t>--- _________________ adv.</a:t>
            </a:r>
            <a:endParaRPr lang="en-US" altLang="zh-CN" sz="3200" b="1" dirty="0">
              <a:solidFill>
                <a:schemeClr val="bg1"/>
              </a:solidFill>
              <a:latin typeface="Times New Roman" panose="02020603050405020304" charset="0"/>
              <a:cs typeface="Times New Roman" panose="02020603050405020304" charset="0"/>
              <a:sym typeface="+mn-ea"/>
            </a:endParaRPr>
          </a:p>
          <a:p>
            <a:pPr indent="0" algn="l">
              <a:buFont typeface="Arial" panose="020B0604020202020204" pitchFamily="34" charset="0"/>
              <a:buNone/>
            </a:pPr>
            <a:endParaRPr lang="en-US" altLang="zh-CN" sz="2800" b="1" dirty="0">
              <a:solidFill>
                <a:schemeClr val="bg1"/>
              </a:solidFill>
              <a:latin typeface="Times New Roman" panose="02020603050405020304" charset="0"/>
              <a:cs typeface="Times New Roman" panose="02020603050405020304" charset="0"/>
              <a:sym typeface="+mn-ea"/>
            </a:endParaRPr>
          </a:p>
          <a:p>
            <a:pPr marL="457200" indent="-457200" algn="l">
              <a:buClrTx/>
              <a:buSzTx/>
              <a:buFont typeface="Arial" panose="020B0604020202020204" pitchFamily="34" charset="0"/>
              <a:buChar char="•"/>
            </a:pPr>
            <a:r>
              <a:rPr lang="en-US" altLang="zh-CN" sz="3200" b="1" dirty="0">
                <a:solidFill>
                  <a:schemeClr val="bg1"/>
                </a:solidFill>
                <a:latin typeface="Times New Roman" panose="02020603050405020304" charset="0"/>
                <a:cs typeface="Times New Roman" panose="02020603050405020304" charset="0"/>
              </a:rPr>
              <a:t>partial </a:t>
            </a:r>
            <a:r>
              <a:rPr lang="en-US" altLang="zh-CN" sz="3200" b="1" dirty="0">
                <a:solidFill>
                  <a:schemeClr val="bg1"/>
                </a:solidFill>
                <a:latin typeface="Times New Roman" panose="02020603050405020304" charset="0"/>
                <a:cs typeface="Times New Roman" panose="02020603050405020304" charset="0"/>
                <a:sym typeface="+mn-ea"/>
              </a:rPr>
              <a:t>a. </a:t>
            </a:r>
            <a:r>
              <a:rPr lang="en-US" altLang="zh-CN" sz="3200" b="1" dirty="0">
                <a:solidFill>
                  <a:schemeClr val="bg1"/>
                </a:solidFill>
                <a:latin typeface="Times New Roman" panose="02020603050405020304" charset="0"/>
                <a:cs typeface="Times New Roman" panose="02020603050405020304" charset="0"/>
                <a:sym typeface="+mn-ea"/>
              </a:rPr>
              <a:t>--- _________________ adv.</a:t>
            </a:r>
            <a:endParaRPr lang="en-US" altLang="zh-CN" sz="3200" b="1" dirty="0">
              <a:solidFill>
                <a:schemeClr val="bg1"/>
              </a:solidFill>
              <a:latin typeface="Times New Roman" panose="02020603050405020304" charset="0"/>
              <a:cs typeface="Times New Roman" panose="02020603050405020304" charset="0"/>
              <a:sym typeface="+mn-ea"/>
            </a:endParaRPr>
          </a:p>
          <a:p>
            <a:pPr indent="0" algn="l">
              <a:buClrTx/>
              <a:buSzTx/>
              <a:buFont typeface="Arial" panose="020B0604020202020204" pitchFamily="34" charset="0"/>
              <a:buNone/>
            </a:pPr>
            <a:endParaRPr lang="en-US" altLang="zh-CN" sz="3200" b="1" dirty="0">
              <a:solidFill>
                <a:schemeClr val="bg1"/>
              </a:solidFill>
              <a:latin typeface="Times New Roman" panose="02020603050405020304" charset="0"/>
              <a:cs typeface="Times New Roman" panose="02020603050405020304" charset="0"/>
              <a:sym typeface="+mn-ea"/>
            </a:endParaRPr>
          </a:p>
          <a:p>
            <a:pPr marL="457200" indent="-457200" algn="l">
              <a:buClrTx/>
              <a:buSzTx/>
              <a:buFont typeface="Arial" panose="020B0604020202020204" pitchFamily="34" charset="0"/>
              <a:buChar char="•"/>
            </a:pPr>
            <a:r>
              <a:rPr lang="en-US" altLang="zh-CN" sz="3200" b="1" dirty="0">
                <a:solidFill>
                  <a:schemeClr val="bg1"/>
                </a:solidFill>
                <a:latin typeface="Times New Roman" panose="02020603050405020304" charset="0"/>
                <a:cs typeface="Times New Roman" panose="02020603050405020304" charset="0"/>
                <a:sym typeface="+mn-ea"/>
              </a:rPr>
              <a:t>various </a:t>
            </a:r>
            <a:r>
              <a:rPr lang="en-US" altLang="zh-CN" sz="3200" b="1" dirty="0">
                <a:solidFill>
                  <a:schemeClr val="bg1"/>
                </a:solidFill>
                <a:latin typeface="Times New Roman" panose="02020603050405020304" charset="0"/>
                <a:cs typeface="Times New Roman" panose="02020603050405020304" charset="0"/>
                <a:sym typeface="+mn-ea"/>
              </a:rPr>
              <a:t>a. --- _________________ n.</a:t>
            </a:r>
            <a:endParaRPr lang="en-US" altLang="zh-CN" sz="3200" b="1" dirty="0">
              <a:solidFill>
                <a:schemeClr val="bg1"/>
              </a:solidFill>
              <a:latin typeface="Times New Roman" panose="02020603050405020304" charset="0"/>
              <a:cs typeface="Times New Roman" panose="02020603050405020304" charset="0"/>
            </a:endParaRPr>
          </a:p>
          <a:p>
            <a:pPr indent="0" algn="l">
              <a:buClrTx/>
              <a:buSzTx/>
              <a:buFont typeface="Arial" panose="020B0604020202020204" pitchFamily="34" charset="0"/>
              <a:buNone/>
            </a:pPr>
            <a:endParaRPr lang="en-US" altLang="zh-CN" sz="2800" b="1" dirty="0">
              <a:solidFill>
                <a:schemeClr val="bg1"/>
              </a:solidFill>
              <a:latin typeface="Times New Roman" panose="02020603050405020304" charset="0"/>
              <a:cs typeface="Times New Roman" panose="02020603050405020304" charset="0"/>
              <a:sym typeface="+mn-ea"/>
            </a:endParaRPr>
          </a:p>
          <a:p>
            <a:pPr marL="457200" indent="-457200" algn="l">
              <a:buClrTx/>
              <a:buSzTx/>
              <a:buFont typeface="Arial" panose="020B0604020202020204" pitchFamily="34" charset="0"/>
              <a:buChar char="•"/>
            </a:pPr>
            <a:r>
              <a:rPr lang="en-US" altLang="zh-CN" sz="3200" b="1" dirty="0">
                <a:solidFill>
                  <a:schemeClr val="bg1"/>
                </a:solidFill>
                <a:latin typeface="Times New Roman" panose="02020603050405020304" charset="0"/>
                <a:cs typeface="Times New Roman" panose="02020603050405020304" charset="0"/>
              </a:rPr>
              <a:t>comfort </a:t>
            </a:r>
            <a:r>
              <a:rPr lang="en-US" altLang="zh-CN" sz="3200" b="1" dirty="0">
                <a:solidFill>
                  <a:schemeClr val="bg1"/>
                </a:solidFill>
                <a:latin typeface="Times New Roman" panose="02020603050405020304" charset="0"/>
                <a:cs typeface="Times New Roman" panose="02020603050405020304" charset="0"/>
                <a:sym typeface="+mn-ea"/>
              </a:rPr>
              <a:t> </a:t>
            </a:r>
            <a:r>
              <a:rPr lang="en-US" altLang="zh-CN" sz="3200" b="1" dirty="0">
                <a:solidFill>
                  <a:schemeClr val="bg1"/>
                </a:solidFill>
                <a:latin typeface="Times New Roman" panose="02020603050405020304" charset="0"/>
                <a:cs typeface="Times New Roman" panose="02020603050405020304" charset="0"/>
                <a:sym typeface="+mn-ea"/>
              </a:rPr>
              <a:t>n.</a:t>
            </a:r>
            <a:r>
              <a:rPr lang="en-US" altLang="zh-CN" sz="3200" b="1" dirty="0">
                <a:solidFill>
                  <a:schemeClr val="bg1"/>
                </a:solidFill>
                <a:latin typeface="Times New Roman" panose="02020603050405020304" charset="0"/>
                <a:cs typeface="Times New Roman" panose="02020603050405020304" charset="0"/>
                <a:sym typeface="+mn-ea"/>
              </a:rPr>
              <a:t>--- _________________ </a:t>
            </a:r>
            <a:r>
              <a:rPr lang="en-US" altLang="zh-CN" sz="3200" b="1" dirty="0">
                <a:solidFill>
                  <a:schemeClr val="bg1"/>
                </a:solidFill>
                <a:latin typeface="Times New Roman" panose="02020603050405020304" charset="0"/>
                <a:cs typeface="Times New Roman" panose="02020603050405020304" charset="0"/>
                <a:sym typeface="+mn-ea"/>
              </a:rPr>
              <a:t>a.</a:t>
            </a:r>
            <a:endParaRPr lang="en-US" altLang="zh-CN" sz="3200" b="1" dirty="0">
              <a:solidFill>
                <a:schemeClr val="bg1"/>
              </a:solidFill>
              <a:latin typeface="Times New Roman" panose="02020603050405020304" charset="0"/>
              <a:cs typeface="Times New Roman" panose="02020603050405020304" charset="0"/>
              <a:sym typeface="+mn-ea"/>
            </a:endParaRPr>
          </a:p>
          <a:p>
            <a:pPr indent="0" algn="l">
              <a:buFont typeface="Arial" panose="020B0604020202020204" pitchFamily="34" charset="0"/>
              <a:buNone/>
            </a:pPr>
            <a:endParaRPr lang="en-US" altLang="zh-CN" sz="2800" b="1" dirty="0">
              <a:solidFill>
                <a:schemeClr val="bg1"/>
              </a:solidFill>
              <a:latin typeface="Times New Roman" panose="02020603050405020304" charset="0"/>
              <a:cs typeface="Times New Roman" panose="02020603050405020304" charset="0"/>
              <a:sym typeface="+mn-ea"/>
            </a:endParaRPr>
          </a:p>
          <a:p>
            <a:pPr marL="457200" indent="-457200" algn="l">
              <a:buFont typeface="Arial" panose="020B0604020202020204" pitchFamily="34" charset="0"/>
              <a:buChar char="•"/>
            </a:pPr>
            <a:r>
              <a:rPr lang="en-US" altLang="zh-CN" sz="3200" b="1" dirty="0">
                <a:solidFill>
                  <a:schemeClr val="bg1"/>
                </a:solidFill>
                <a:latin typeface="Times New Roman" panose="02020603050405020304" charset="0"/>
                <a:cs typeface="Times New Roman" panose="02020603050405020304" charset="0"/>
                <a:sym typeface="+mn-ea"/>
              </a:rPr>
              <a:t>group-oriented values</a:t>
            </a:r>
            <a:r>
              <a:rPr lang="en-US" altLang="zh-CN" sz="2800" b="1" dirty="0">
                <a:solidFill>
                  <a:schemeClr val="bg1"/>
                </a:solidFill>
                <a:latin typeface="Times New Roman" panose="02020603050405020304" charset="0"/>
                <a:cs typeface="Times New Roman" panose="02020603050405020304" charset="0"/>
                <a:sym typeface="+mn-ea"/>
              </a:rPr>
              <a:t> </a:t>
            </a:r>
            <a:r>
              <a:rPr lang="zh-CN" altLang="zh-CN" sz="2800" b="1" dirty="0">
                <a:solidFill>
                  <a:schemeClr val="bg1"/>
                </a:solidFill>
                <a:latin typeface="华文中宋" panose="02010600040101010101" charset="-122"/>
                <a:ea typeface="华文中宋" panose="02010600040101010101" charset="-122"/>
                <a:cs typeface="Times New Roman" panose="02020603050405020304" charset="0"/>
                <a:sym typeface="+mn-ea"/>
              </a:rPr>
              <a:t>以集体为导向的价值</a:t>
            </a:r>
            <a:endParaRPr lang="zh-CN" altLang="zh-CN" sz="2800" b="1" dirty="0">
              <a:solidFill>
                <a:schemeClr val="bg1"/>
              </a:solidFill>
              <a:latin typeface="华文中宋" panose="02010600040101010101" charset="-122"/>
              <a:ea typeface="华文中宋" panose="02010600040101010101" charset="-122"/>
              <a:cs typeface="Times New Roman" panose="02020603050405020304" charset="0"/>
              <a:sym typeface="+mn-ea"/>
            </a:endParaRPr>
          </a:p>
          <a:p>
            <a:pPr indent="0" algn="l">
              <a:buClrTx/>
              <a:buSzTx/>
              <a:buNone/>
            </a:pPr>
            <a:r>
              <a:rPr lang="en-US" altLang="zh-CN" sz="2800" b="1" dirty="0">
                <a:solidFill>
                  <a:schemeClr val="bg1"/>
                </a:solidFill>
                <a:latin typeface="Times New Roman" panose="02020603050405020304" charset="0"/>
                <a:cs typeface="Times New Roman" panose="02020603050405020304" charset="0"/>
                <a:sym typeface="+mn-ea"/>
              </a:rPr>
              <a:t>_______________________________</a:t>
            </a:r>
            <a:r>
              <a:rPr lang="zh-CN" altLang="zh-CN" sz="2800" b="1" dirty="0">
                <a:solidFill>
                  <a:schemeClr val="bg1"/>
                </a:solidFill>
                <a:latin typeface="华文中宋" panose="02010600040101010101" charset="-122"/>
                <a:ea typeface="华文中宋" panose="02010600040101010101" charset="-122"/>
                <a:cs typeface="Times New Roman" panose="02020603050405020304" charset="0"/>
                <a:sym typeface="+mn-ea"/>
              </a:rPr>
              <a:t>以素质为中心的教育</a:t>
            </a:r>
            <a:endParaRPr lang="zh-CN" altLang="zh-CN" sz="2800" b="1" dirty="0">
              <a:solidFill>
                <a:schemeClr val="bg1"/>
              </a:solidFill>
              <a:latin typeface="华文中宋" panose="02010600040101010101" charset="-122"/>
              <a:ea typeface="华文中宋" panose="02010600040101010101" charset="-122"/>
              <a:cs typeface="Times New Roman" panose="02020603050405020304" charset="0"/>
              <a:sym typeface="+mn-ea"/>
            </a:endParaRPr>
          </a:p>
        </p:txBody>
      </p:sp>
      <p:sp>
        <p:nvSpPr>
          <p:cNvPr id="3" name="矩形 2"/>
          <p:cNvSpPr/>
          <p:nvPr/>
        </p:nvSpPr>
        <p:spPr>
          <a:xfrm>
            <a:off x="4189730" y="889000"/>
            <a:ext cx="3201035" cy="583565"/>
          </a:xfrm>
          <a:prstGeom prst="rect">
            <a:avLst/>
          </a:prstGeom>
        </p:spPr>
        <p:txBody>
          <a:bodyPr wrap="square">
            <a:spAutoFit/>
          </a:bodyPr>
          <a:p>
            <a:pPr lvl="0" algn="ctr"/>
            <a:r>
              <a:rPr lang="en-US" altLang="zh-CN" sz="3200" b="1" dirty="0">
                <a:solidFill>
                  <a:srgbClr val="FFFF00"/>
                </a:solidFill>
                <a:latin typeface="微软雅黑" panose="020B0503020204020204" pitchFamily="34" charset="-122"/>
                <a:ea typeface="微软雅黑" panose="020B0503020204020204" pitchFamily="34" charset="-122"/>
              </a:rPr>
              <a:t>effectiveness</a:t>
            </a:r>
            <a:endParaRPr lang="en-US" altLang="zh-CN" sz="3200" b="1" u="sng" dirty="0">
              <a:solidFill>
                <a:srgbClr val="FFFF00"/>
              </a:solidFill>
              <a:latin typeface="微软雅黑" panose="020B0503020204020204" pitchFamily="34" charset="-122"/>
              <a:ea typeface="微软雅黑" panose="020B0503020204020204" pitchFamily="34" charset="-122"/>
            </a:endParaRPr>
          </a:p>
        </p:txBody>
      </p:sp>
      <p:sp>
        <p:nvSpPr>
          <p:cNvPr id="4" name="矩形 3"/>
          <p:cNvSpPr/>
          <p:nvPr/>
        </p:nvSpPr>
        <p:spPr>
          <a:xfrm>
            <a:off x="4197350" y="1740535"/>
            <a:ext cx="2601595" cy="583565"/>
          </a:xfrm>
          <a:prstGeom prst="rect">
            <a:avLst/>
          </a:prstGeom>
        </p:spPr>
        <p:txBody>
          <a:bodyPr wrap="square">
            <a:spAutoFit/>
          </a:bodyPr>
          <a:p>
            <a:pPr lvl="0" algn="ctr"/>
            <a:r>
              <a:rPr lang="en-US" altLang="zh-CN" sz="3200" b="1" dirty="0">
                <a:solidFill>
                  <a:srgbClr val="FFFF00"/>
                </a:solidFill>
                <a:latin typeface="微软雅黑" panose="020B0503020204020204" pitchFamily="34" charset="-122"/>
                <a:ea typeface="微软雅黑" panose="020B0503020204020204" pitchFamily="34" charset="-122"/>
              </a:rPr>
              <a:t>essentially</a:t>
            </a:r>
            <a:endParaRPr lang="en-US" altLang="zh-CN" sz="3200" b="1" u="sng" dirty="0">
              <a:solidFill>
                <a:srgbClr val="FFFF00"/>
              </a:solidFill>
              <a:latin typeface="微软雅黑" panose="020B0503020204020204" pitchFamily="34" charset="-122"/>
              <a:ea typeface="微软雅黑" panose="020B0503020204020204" pitchFamily="34" charset="-122"/>
            </a:endParaRPr>
          </a:p>
        </p:txBody>
      </p:sp>
      <p:sp>
        <p:nvSpPr>
          <p:cNvPr id="6" name="矩形 5"/>
          <p:cNvSpPr/>
          <p:nvPr/>
        </p:nvSpPr>
        <p:spPr>
          <a:xfrm>
            <a:off x="4197350" y="2673985"/>
            <a:ext cx="2091690" cy="583565"/>
          </a:xfrm>
          <a:prstGeom prst="rect">
            <a:avLst/>
          </a:prstGeom>
        </p:spPr>
        <p:txBody>
          <a:bodyPr wrap="square">
            <a:spAutoFit/>
          </a:bodyPr>
          <a:p>
            <a:pPr lvl="0" algn="ctr"/>
            <a:r>
              <a:rPr lang="en-US" altLang="zh-CN" sz="3200" b="1" dirty="0">
                <a:solidFill>
                  <a:srgbClr val="FFFF00"/>
                </a:solidFill>
                <a:latin typeface="微软雅黑" panose="020B0503020204020204" pitchFamily="34" charset="-122"/>
                <a:ea typeface="微软雅黑" panose="020B0503020204020204" pitchFamily="34" charset="-122"/>
              </a:rPr>
              <a:t>partially</a:t>
            </a:r>
            <a:endParaRPr lang="en-US" altLang="zh-CN" sz="3200" b="1" u="sng" dirty="0">
              <a:solidFill>
                <a:srgbClr val="FFFF00"/>
              </a:solidFill>
              <a:latin typeface="微软雅黑" panose="020B0503020204020204" pitchFamily="34" charset="-122"/>
              <a:ea typeface="微软雅黑" panose="020B0503020204020204" pitchFamily="34" charset="-122"/>
            </a:endParaRPr>
          </a:p>
        </p:txBody>
      </p:sp>
      <p:sp>
        <p:nvSpPr>
          <p:cNvPr id="8" name="矩形 7"/>
          <p:cNvSpPr/>
          <p:nvPr/>
        </p:nvSpPr>
        <p:spPr>
          <a:xfrm>
            <a:off x="4272280" y="4608830"/>
            <a:ext cx="3035935" cy="583565"/>
          </a:xfrm>
          <a:prstGeom prst="rect">
            <a:avLst/>
          </a:prstGeom>
        </p:spPr>
        <p:txBody>
          <a:bodyPr wrap="square">
            <a:spAutoFit/>
          </a:bodyPr>
          <a:p>
            <a:pPr lvl="0" algn="ctr"/>
            <a:r>
              <a:rPr lang="en-US" altLang="zh-CN" sz="3200" b="1" dirty="0">
                <a:solidFill>
                  <a:srgbClr val="FFFF00"/>
                </a:solidFill>
                <a:latin typeface="微软雅黑" panose="020B0503020204020204" pitchFamily="34" charset="-122"/>
                <a:ea typeface="微软雅黑" panose="020B0503020204020204" pitchFamily="34" charset="-122"/>
              </a:rPr>
              <a:t>comfortable</a:t>
            </a:r>
            <a:endParaRPr lang="en-US" altLang="zh-CN" sz="3200" b="1" u="sng" dirty="0">
              <a:solidFill>
                <a:srgbClr val="FFFF00"/>
              </a:solidFill>
              <a:latin typeface="微软雅黑" panose="020B0503020204020204" pitchFamily="34" charset="-122"/>
              <a:ea typeface="微软雅黑" panose="020B0503020204020204" pitchFamily="34" charset="-122"/>
            </a:endParaRPr>
          </a:p>
        </p:txBody>
      </p:sp>
      <p:sp>
        <p:nvSpPr>
          <p:cNvPr id="9" name="矩形 8"/>
          <p:cNvSpPr/>
          <p:nvPr/>
        </p:nvSpPr>
        <p:spPr>
          <a:xfrm>
            <a:off x="4224020" y="3665855"/>
            <a:ext cx="3035935" cy="583565"/>
          </a:xfrm>
          <a:prstGeom prst="rect">
            <a:avLst/>
          </a:prstGeom>
        </p:spPr>
        <p:txBody>
          <a:bodyPr wrap="square">
            <a:spAutoFit/>
          </a:bodyPr>
          <a:p>
            <a:pPr lvl="0" algn="ctr"/>
            <a:r>
              <a:rPr lang="en-US" altLang="zh-CN" sz="3200" b="1" dirty="0">
                <a:solidFill>
                  <a:srgbClr val="FFFF00"/>
                </a:solidFill>
                <a:latin typeface="微软雅黑" panose="020B0503020204020204" pitchFamily="34" charset="-122"/>
                <a:ea typeface="微软雅黑" panose="020B0503020204020204" pitchFamily="34" charset="-122"/>
              </a:rPr>
              <a:t>variety</a:t>
            </a:r>
            <a:endParaRPr lang="en-US" altLang="zh-CN" sz="3200" b="1" u="sng" dirty="0">
              <a:solidFill>
                <a:srgbClr val="FFFF00"/>
              </a:solidFill>
              <a:latin typeface="微软雅黑" panose="020B0503020204020204" pitchFamily="34" charset="-122"/>
              <a:ea typeface="微软雅黑" panose="020B0503020204020204" pitchFamily="34" charset="-122"/>
            </a:endParaRPr>
          </a:p>
        </p:txBody>
      </p:sp>
      <p:sp>
        <p:nvSpPr>
          <p:cNvPr id="10" name="矩形 9"/>
          <p:cNvSpPr/>
          <p:nvPr/>
        </p:nvSpPr>
        <p:spPr>
          <a:xfrm>
            <a:off x="1487805" y="6003290"/>
            <a:ext cx="5375910" cy="521970"/>
          </a:xfrm>
          <a:prstGeom prst="rect">
            <a:avLst/>
          </a:prstGeom>
        </p:spPr>
        <p:txBody>
          <a:bodyPr wrap="square">
            <a:spAutoFit/>
          </a:bodyPr>
          <a:p>
            <a:pPr lvl="0" algn="ctr"/>
            <a:r>
              <a:rPr lang="en-US" altLang="zh-CN" sz="2800" b="1" dirty="0">
                <a:solidFill>
                  <a:srgbClr val="FFFF00"/>
                </a:solidFill>
                <a:latin typeface="微软雅黑" panose="020B0503020204020204" pitchFamily="34" charset="-122"/>
                <a:ea typeface="微软雅黑" panose="020B0503020204020204" pitchFamily="34" charset="-122"/>
                <a:sym typeface="+mn-ea"/>
              </a:rPr>
              <a:t>quality-oriented education</a:t>
            </a:r>
            <a:endParaRPr lang="en-US" altLang="zh-CN" sz="2800" b="1" dirty="0">
              <a:solidFill>
                <a:srgbClr val="FFFF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247015"/>
            <a:ext cx="1251125" cy="893769"/>
          </a:xfrm>
          <a:prstGeom prst="round2DiagRect">
            <a:avLst/>
          </a:prstGeom>
        </p:spPr>
      </p:pic>
      <p:sp>
        <p:nvSpPr>
          <p:cNvPr id="4" name="PA-102277"/>
          <p:cNvSpPr/>
          <p:nvPr>
            <p:custDataLst>
              <p:tags r:id="rId2"/>
            </p:custDataLst>
          </p:nvPr>
        </p:nvSpPr>
        <p:spPr>
          <a:xfrm>
            <a:off x="3124835" y="985520"/>
            <a:ext cx="8585835" cy="5430520"/>
          </a:xfrm>
          <a:custGeom>
            <a:avLst/>
            <a:gdLst>
              <a:gd name="connsiteX0" fmla="*/ 6466 w 144016"/>
              <a:gd name="connsiteY0" fmla="*/ 0 h 871773"/>
              <a:gd name="connsiteX1" fmla="*/ 144016 w 144016"/>
              <a:gd name="connsiteY1" fmla="*/ 2329 h 871773"/>
              <a:gd name="connsiteX2" fmla="*/ 144016 w 144016"/>
              <a:gd name="connsiteY2" fmla="*/ 871773 h 871773"/>
              <a:gd name="connsiteX3" fmla="*/ 0 w 144016"/>
              <a:gd name="connsiteY3" fmla="*/ 871773 h 871773"/>
              <a:gd name="connsiteX4" fmla="*/ 6466 w 144016"/>
              <a:gd name="connsiteY4" fmla="*/ 0 h 871773"/>
              <a:gd name="connsiteX0-1" fmla="*/ 6466 w 144016"/>
              <a:gd name="connsiteY0-2" fmla="*/ 0 h 871773"/>
              <a:gd name="connsiteX1-3" fmla="*/ 144016 w 144016"/>
              <a:gd name="connsiteY1-4" fmla="*/ 2329 h 871773"/>
              <a:gd name="connsiteX2-5" fmla="*/ 144016 w 144016"/>
              <a:gd name="connsiteY2-6" fmla="*/ 871773 h 871773"/>
              <a:gd name="connsiteX3-7" fmla="*/ 0 w 144016"/>
              <a:gd name="connsiteY3-8" fmla="*/ 871773 h 871773"/>
              <a:gd name="connsiteX4-9" fmla="*/ 6466 w 144016"/>
              <a:gd name="connsiteY4-10" fmla="*/ 0 h 871773"/>
              <a:gd name="connsiteX0-11" fmla="*/ 6466 w 144016"/>
              <a:gd name="connsiteY0-12" fmla="*/ 0 h 871773"/>
              <a:gd name="connsiteX1-13" fmla="*/ 144016 w 144016"/>
              <a:gd name="connsiteY1-14" fmla="*/ 2329 h 871773"/>
              <a:gd name="connsiteX2-15" fmla="*/ 144016 w 144016"/>
              <a:gd name="connsiteY2-16" fmla="*/ 871773 h 871773"/>
              <a:gd name="connsiteX3-17" fmla="*/ 0 w 144016"/>
              <a:gd name="connsiteY3-18" fmla="*/ 871773 h 871773"/>
              <a:gd name="connsiteX4-19" fmla="*/ 6466 w 144016"/>
              <a:gd name="connsiteY4-20" fmla="*/ 0 h 871773"/>
              <a:gd name="connsiteX0-21" fmla="*/ 6466 w 144016"/>
              <a:gd name="connsiteY0-22" fmla="*/ 0 h 871773"/>
              <a:gd name="connsiteX1-23" fmla="*/ 144016 w 144016"/>
              <a:gd name="connsiteY1-24" fmla="*/ 2329 h 871773"/>
              <a:gd name="connsiteX2-25" fmla="*/ 144016 w 144016"/>
              <a:gd name="connsiteY2-26" fmla="*/ 871773 h 871773"/>
              <a:gd name="connsiteX3-27" fmla="*/ 0 w 144016"/>
              <a:gd name="connsiteY3-28" fmla="*/ 871773 h 871773"/>
              <a:gd name="connsiteX4-29" fmla="*/ 6466 w 144016"/>
              <a:gd name="connsiteY4-30" fmla="*/ 0 h 871773"/>
              <a:gd name="connsiteX0-31" fmla="*/ 8621 w 144016"/>
              <a:gd name="connsiteY0-32" fmla="*/ 0 h 871773"/>
              <a:gd name="connsiteX1-33" fmla="*/ 144016 w 144016"/>
              <a:gd name="connsiteY1-34" fmla="*/ 2329 h 871773"/>
              <a:gd name="connsiteX2-35" fmla="*/ 144016 w 144016"/>
              <a:gd name="connsiteY2-36" fmla="*/ 871773 h 871773"/>
              <a:gd name="connsiteX3-37" fmla="*/ 0 w 144016"/>
              <a:gd name="connsiteY3-38" fmla="*/ 871773 h 871773"/>
              <a:gd name="connsiteX4-39" fmla="*/ 8621 w 144016"/>
              <a:gd name="connsiteY4-40" fmla="*/ 0 h 871773"/>
              <a:gd name="connsiteX0-41" fmla="*/ 8621 w 144016"/>
              <a:gd name="connsiteY0-42" fmla="*/ 0 h 871773"/>
              <a:gd name="connsiteX1-43" fmla="*/ 144016 w 144016"/>
              <a:gd name="connsiteY1-44" fmla="*/ 2329 h 871773"/>
              <a:gd name="connsiteX2-45" fmla="*/ 144016 w 144016"/>
              <a:gd name="connsiteY2-46" fmla="*/ 871773 h 871773"/>
              <a:gd name="connsiteX3-47" fmla="*/ 0 w 144016"/>
              <a:gd name="connsiteY3-48" fmla="*/ 871773 h 871773"/>
              <a:gd name="connsiteX4-49" fmla="*/ 8621 w 144016"/>
              <a:gd name="connsiteY4-50" fmla="*/ 0 h 871773"/>
              <a:gd name="connsiteX0-51" fmla="*/ 8621 w 144016"/>
              <a:gd name="connsiteY0-52" fmla="*/ 0 h 871773"/>
              <a:gd name="connsiteX1-53" fmla="*/ 144016 w 144016"/>
              <a:gd name="connsiteY1-54" fmla="*/ 2329 h 871773"/>
              <a:gd name="connsiteX2-55" fmla="*/ 144016 w 144016"/>
              <a:gd name="connsiteY2-56" fmla="*/ 871773 h 871773"/>
              <a:gd name="connsiteX3-57" fmla="*/ 0 w 144016"/>
              <a:gd name="connsiteY3-58" fmla="*/ 871773 h 871773"/>
              <a:gd name="connsiteX4-59" fmla="*/ 8621 w 144016"/>
              <a:gd name="connsiteY4-60" fmla="*/ 0 h 8717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016" h="871773">
                <a:moveTo>
                  <a:pt x="8621" y="0"/>
                </a:moveTo>
                <a:lnTo>
                  <a:pt x="144016" y="2329"/>
                </a:lnTo>
                <a:lnTo>
                  <a:pt x="144016" y="871773"/>
                </a:lnTo>
                <a:lnTo>
                  <a:pt x="0" y="871773"/>
                </a:lnTo>
                <a:cubicBezTo>
                  <a:pt x="2617" y="574970"/>
                  <a:pt x="6081" y="280498"/>
                  <a:pt x="8621" y="0"/>
                </a:cubicBezTo>
                <a:close/>
              </a:path>
            </a:pathLst>
          </a:custGeom>
          <a:solidFill>
            <a:srgbClr val="1A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dirty="0">
              <a:latin typeface="微软雅黑" panose="020B0503020204020204" pitchFamily="34" charset="-122"/>
              <a:ea typeface="微软雅黑" panose="020B0503020204020204" pitchFamily="34" charset="-122"/>
            </a:endParaRPr>
          </a:p>
        </p:txBody>
      </p:sp>
      <p:sp>
        <p:nvSpPr>
          <p:cNvPr id="7" name="PA-102280"/>
          <p:cNvSpPr txBox="1"/>
          <p:nvPr>
            <p:custDataLst>
              <p:tags r:id="rId3"/>
            </p:custDataLst>
          </p:nvPr>
        </p:nvSpPr>
        <p:spPr>
          <a:xfrm>
            <a:off x="4584416" y="1565586"/>
            <a:ext cx="6598318" cy="378460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4000" b="1" dirty="0">
                <a:solidFill>
                  <a:srgbClr val="FFFF00"/>
                </a:solidFill>
                <a:latin typeface="Times New Roman" panose="02020603050405020304" charset="0"/>
                <a:ea typeface="微软雅黑" panose="020B0503020204020204" pitchFamily="34" charset="-122"/>
                <a:cs typeface="Times New Roman" panose="02020603050405020304" charset="0"/>
              </a:rPr>
              <a:t>speed up</a:t>
            </a:r>
            <a:endParaRPr lang="en-US" altLang="zh-CN" sz="40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marL="457200" indent="-457200">
              <a:lnSpc>
                <a:spcPct val="150000"/>
              </a:lnSpc>
              <a:buFont typeface="Arial" panose="020B0604020202020204" pitchFamily="34" charset="0"/>
              <a:buChar char="•"/>
            </a:pPr>
            <a:r>
              <a:rPr lang="en-US" altLang="zh-CN" sz="4000" b="1" dirty="0">
                <a:solidFill>
                  <a:srgbClr val="FFFF00"/>
                </a:solidFill>
                <a:latin typeface="Times New Roman" panose="02020603050405020304" charset="0"/>
                <a:ea typeface="微软雅黑" panose="020B0503020204020204" pitchFamily="34" charset="-122"/>
                <a:cs typeface="Times New Roman" panose="02020603050405020304" charset="0"/>
              </a:rPr>
              <a:t>be engrained in </a:t>
            </a:r>
            <a:endParaRPr lang="en-US" altLang="zh-CN" sz="40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marL="457200" indent="-457200">
              <a:lnSpc>
                <a:spcPct val="150000"/>
              </a:lnSpc>
              <a:buFont typeface="Arial" panose="020B0604020202020204" pitchFamily="34" charset="0"/>
              <a:buChar char="•"/>
            </a:pPr>
            <a:r>
              <a:rPr lang="en-US" altLang="zh-CN" sz="4000" b="1" dirty="0">
                <a:solidFill>
                  <a:srgbClr val="FFFF00"/>
                </a:solidFill>
                <a:latin typeface="Times New Roman" panose="02020603050405020304" charset="0"/>
                <a:ea typeface="微软雅黑" panose="020B0503020204020204" pitchFamily="34" charset="-122"/>
                <a:cs typeface="Times New Roman" panose="02020603050405020304" charset="0"/>
              </a:rPr>
              <a:t>a variety of </a:t>
            </a:r>
            <a:endParaRPr lang="en-US" altLang="zh-CN" sz="40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marL="457200" indent="-457200">
              <a:lnSpc>
                <a:spcPct val="150000"/>
              </a:lnSpc>
              <a:buFont typeface="Arial" panose="020B0604020202020204" pitchFamily="34" charset="0"/>
              <a:buChar char="•"/>
            </a:pPr>
            <a:r>
              <a:rPr lang="en-US" altLang="zh-CN" sz="4000" b="1" dirty="0">
                <a:solidFill>
                  <a:srgbClr val="FFFF00"/>
                </a:solidFill>
                <a:latin typeface="Times New Roman" panose="02020603050405020304" charset="0"/>
                <a:ea typeface="微软雅黑" panose="020B0503020204020204" pitchFamily="34" charset="-122"/>
                <a:cs typeface="Times New Roman" panose="02020603050405020304" charset="0"/>
              </a:rPr>
              <a:t>take ... into consideration</a:t>
            </a:r>
            <a:endParaRPr lang="en-US" altLang="zh-CN" sz="4000" b="1" dirty="0">
              <a:solidFill>
                <a:srgbClr val="FFFF00"/>
              </a:solidFill>
              <a:latin typeface="Times New Roman" panose="02020603050405020304" charset="0"/>
              <a:ea typeface="微软雅黑" panose="020B0503020204020204" pitchFamily="34" charset="-122"/>
              <a:cs typeface="Times New Roman" panose="02020603050405020304" charset="0"/>
            </a:endParaRPr>
          </a:p>
        </p:txBody>
      </p:sp>
      <p:pic>
        <p:nvPicPr>
          <p:cNvPr id="8" name="PA-102281"/>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a:xfrm rot="20881728">
            <a:off x="-244805" y="2308773"/>
            <a:ext cx="3758670" cy="3758670"/>
          </a:xfrm>
          <a:prstGeom prst="rect">
            <a:avLst/>
          </a:prstGeom>
        </p:spPr>
      </p:pic>
      <p:sp>
        <p:nvSpPr>
          <p:cNvPr id="3" name="矩形 2"/>
          <p:cNvSpPr/>
          <p:nvPr/>
        </p:nvSpPr>
        <p:spPr>
          <a:xfrm>
            <a:off x="1137920" y="402074"/>
            <a:ext cx="1757680" cy="583565"/>
          </a:xfrm>
          <a:prstGeom prst="rect">
            <a:avLst/>
          </a:prstGeom>
        </p:spPr>
        <p:txBody>
          <a:bodyPr wrap="none">
            <a:spAutoFit/>
          </a:bodyPr>
          <a:p>
            <a:pPr lvl="0" algn="ctr"/>
            <a:r>
              <a:rPr lang="en-US" altLang="zh-CN" sz="3200" b="1" u="sng" dirty="0">
                <a:solidFill>
                  <a:srgbClr val="2B6EAB"/>
                </a:solidFill>
                <a:latin typeface="微软雅黑" panose="020B0503020204020204" pitchFamily="34" charset="-122"/>
                <a:ea typeface="微软雅黑" panose="020B0503020204020204" pitchFamily="34" charset="-122"/>
              </a:rPr>
              <a:t>Phrases</a:t>
            </a:r>
            <a:endParaRPr lang="en-US" altLang="zh-CN" sz="3200" b="1" u="sng" dirty="0">
              <a:solidFill>
                <a:srgbClr val="2B6EA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247015"/>
            <a:ext cx="1251125" cy="893769"/>
          </a:xfrm>
          <a:prstGeom prst="round2DiagRect">
            <a:avLst/>
          </a:prstGeom>
        </p:spPr>
      </p:pic>
      <p:sp>
        <p:nvSpPr>
          <p:cNvPr id="4" name="PA-102277"/>
          <p:cNvSpPr/>
          <p:nvPr>
            <p:custDataLst>
              <p:tags r:id="rId2"/>
            </p:custDataLst>
          </p:nvPr>
        </p:nvSpPr>
        <p:spPr>
          <a:xfrm>
            <a:off x="3052445" y="985520"/>
            <a:ext cx="8723630" cy="5430520"/>
          </a:xfrm>
          <a:custGeom>
            <a:avLst/>
            <a:gdLst>
              <a:gd name="connsiteX0" fmla="*/ 6466 w 144016"/>
              <a:gd name="connsiteY0" fmla="*/ 0 h 871773"/>
              <a:gd name="connsiteX1" fmla="*/ 144016 w 144016"/>
              <a:gd name="connsiteY1" fmla="*/ 2329 h 871773"/>
              <a:gd name="connsiteX2" fmla="*/ 144016 w 144016"/>
              <a:gd name="connsiteY2" fmla="*/ 871773 h 871773"/>
              <a:gd name="connsiteX3" fmla="*/ 0 w 144016"/>
              <a:gd name="connsiteY3" fmla="*/ 871773 h 871773"/>
              <a:gd name="connsiteX4" fmla="*/ 6466 w 144016"/>
              <a:gd name="connsiteY4" fmla="*/ 0 h 871773"/>
              <a:gd name="connsiteX0-1" fmla="*/ 6466 w 144016"/>
              <a:gd name="connsiteY0-2" fmla="*/ 0 h 871773"/>
              <a:gd name="connsiteX1-3" fmla="*/ 144016 w 144016"/>
              <a:gd name="connsiteY1-4" fmla="*/ 2329 h 871773"/>
              <a:gd name="connsiteX2-5" fmla="*/ 144016 w 144016"/>
              <a:gd name="connsiteY2-6" fmla="*/ 871773 h 871773"/>
              <a:gd name="connsiteX3-7" fmla="*/ 0 w 144016"/>
              <a:gd name="connsiteY3-8" fmla="*/ 871773 h 871773"/>
              <a:gd name="connsiteX4-9" fmla="*/ 6466 w 144016"/>
              <a:gd name="connsiteY4-10" fmla="*/ 0 h 871773"/>
              <a:gd name="connsiteX0-11" fmla="*/ 6466 w 144016"/>
              <a:gd name="connsiteY0-12" fmla="*/ 0 h 871773"/>
              <a:gd name="connsiteX1-13" fmla="*/ 144016 w 144016"/>
              <a:gd name="connsiteY1-14" fmla="*/ 2329 h 871773"/>
              <a:gd name="connsiteX2-15" fmla="*/ 144016 w 144016"/>
              <a:gd name="connsiteY2-16" fmla="*/ 871773 h 871773"/>
              <a:gd name="connsiteX3-17" fmla="*/ 0 w 144016"/>
              <a:gd name="connsiteY3-18" fmla="*/ 871773 h 871773"/>
              <a:gd name="connsiteX4-19" fmla="*/ 6466 w 144016"/>
              <a:gd name="connsiteY4-20" fmla="*/ 0 h 871773"/>
              <a:gd name="connsiteX0-21" fmla="*/ 6466 w 144016"/>
              <a:gd name="connsiteY0-22" fmla="*/ 0 h 871773"/>
              <a:gd name="connsiteX1-23" fmla="*/ 144016 w 144016"/>
              <a:gd name="connsiteY1-24" fmla="*/ 2329 h 871773"/>
              <a:gd name="connsiteX2-25" fmla="*/ 144016 w 144016"/>
              <a:gd name="connsiteY2-26" fmla="*/ 871773 h 871773"/>
              <a:gd name="connsiteX3-27" fmla="*/ 0 w 144016"/>
              <a:gd name="connsiteY3-28" fmla="*/ 871773 h 871773"/>
              <a:gd name="connsiteX4-29" fmla="*/ 6466 w 144016"/>
              <a:gd name="connsiteY4-30" fmla="*/ 0 h 871773"/>
              <a:gd name="connsiteX0-31" fmla="*/ 8621 w 144016"/>
              <a:gd name="connsiteY0-32" fmla="*/ 0 h 871773"/>
              <a:gd name="connsiteX1-33" fmla="*/ 144016 w 144016"/>
              <a:gd name="connsiteY1-34" fmla="*/ 2329 h 871773"/>
              <a:gd name="connsiteX2-35" fmla="*/ 144016 w 144016"/>
              <a:gd name="connsiteY2-36" fmla="*/ 871773 h 871773"/>
              <a:gd name="connsiteX3-37" fmla="*/ 0 w 144016"/>
              <a:gd name="connsiteY3-38" fmla="*/ 871773 h 871773"/>
              <a:gd name="connsiteX4-39" fmla="*/ 8621 w 144016"/>
              <a:gd name="connsiteY4-40" fmla="*/ 0 h 871773"/>
              <a:gd name="connsiteX0-41" fmla="*/ 8621 w 144016"/>
              <a:gd name="connsiteY0-42" fmla="*/ 0 h 871773"/>
              <a:gd name="connsiteX1-43" fmla="*/ 144016 w 144016"/>
              <a:gd name="connsiteY1-44" fmla="*/ 2329 h 871773"/>
              <a:gd name="connsiteX2-45" fmla="*/ 144016 w 144016"/>
              <a:gd name="connsiteY2-46" fmla="*/ 871773 h 871773"/>
              <a:gd name="connsiteX3-47" fmla="*/ 0 w 144016"/>
              <a:gd name="connsiteY3-48" fmla="*/ 871773 h 871773"/>
              <a:gd name="connsiteX4-49" fmla="*/ 8621 w 144016"/>
              <a:gd name="connsiteY4-50" fmla="*/ 0 h 871773"/>
              <a:gd name="connsiteX0-51" fmla="*/ 8621 w 144016"/>
              <a:gd name="connsiteY0-52" fmla="*/ 0 h 871773"/>
              <a:gd name="connsiteX1-53" fmla="*/ 144016 w 144016"/>
              <a:gd name="connsiteY1-54" fmla="*/ 2329 h 871773"/>
              <a:gd name="connsiteX2-55" fmla="*/ 144016 w 144016"/>
              <a:gd name="connsiteY2-56" fmla="*/ 871773 h 871773"/>
              <a:gd name="connsiteX3-57" fmla="*/ 0 w 144016"/>
              <a:gd name="connsiteY3-58" fmla="*/ 871773 h 871773"/>
              <a:gd name="connsiteX4-59" fmla="*/ 8621 w 144016"/>
              <a:gd name="connsiteY4-60" fmla="*/ 0 h 8717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016" h="871773">
                <a:moveTo>
                  <a:pt x="8621" y="0"/>
                </a:moveTo>
                <a:lnTo>
                  <a:pt x="144016" y="2329"/>
                </a:lnTo>
                <a:lnTo>
                  <a:pt x="144016" y="871773"/>
                </a:lnTo>
                <a:lnTo>
                  <a:pt x="0" y="871773"/>
                </a:lnTo>
                <a:cubicBezTo>
                  <a:pt x="2617" y="574970"/>
                  <a:pt x="6081" y="280498"/>
                  <a:pt x="8621" y="0"/>
                </a:cubicBezTo>
                <a:close/>
              </a:path>
            </a:pathLst>
          </a:custGeom>
          <a:solidFill>
            <a:srgbClr val="1A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dirty="0">
              <a:latin typeface="微软雅黑" panose="020B0503020204020204" pitchFamily="34" charset="-122"/>
              <a:ea typeface="微软雅黑" panose="020B0503020204020204" pitchFamily="34" charset="-122"/>
            </a:endParaRPr>
          </a:p>
        </p:txBody>
      </p:sp>
      <p:sp>
        <p:nvSpPr>
          <p:cNvPr id="7" name="PA-102280"/>
          <p:cNvSpPr txBox="1"/>
          <p:nvPr>
            <p:custDataLst>
              <p:tags r:id="rId3"/>
            </p:custDataLst>
          </p:nvPr>
        </p:nvSpPr>
        <p:spPr>
          <a:xfrm>
            <a:off x="3862070" y="1313815"/>
            <a:ext cx="8084185" cy="387667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rPr>
              <a:t>speed up </a:t>
            </a:r>
            <a:r>
              <a:rPr lang="zh-CN" altLang="en-US" sz="2800" b="1" dirty="0">
                <a:solidFill>
                  <a:srgbClr val="FFFF00"/>
                </a:solidFill>
                <a:latin typeface="Times New Roman" panose="02020603050405020304" charset="0"/>
                <a:ea typeface="微软雅黑" panose="020B0503020204020204" pitchFamily="34" charset="-122"/>
                <a:cs typeface="Times New Roman" panose="02020603050405020304" charset="0"/>
              </a:rPr>
              <a:t>加速</a:t>
            </a:r>
            <a:endPar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rPr>
              <a:t>原文：</a:t>
            </a:r>
            <a:r>
              <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rPr>
              <a:t>As the global pandemic speeds up ...</a:t>
            </a:r>
            <a:endPar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endParaRPr lang="en-US" altLang="zh-CN" sz="2800" b="1" dirty="0">
              <a:solidFill>
                <a:schemeClr val="bg1"/>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rPr>
              <a:t>造句： 我找到了一个加速这个过程的方法。</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pic>
        <p:nvPicPr>
          <p:cNvPr id="8" name="PA-102281"/>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a:xfrm rot="20881728">
            <a:off x="-244805" y="2308773"/>
            <a:ext cx="3758670" cy="3758670"/>
          </a:xfrm>
          <a:prstGeom prst="rect">
            <a:avLst/>
          </a:prstGeom>
        </p:spPr>
      </p:pic>
      <p:sp>
        <p:nvSpPr>
          <p:cNvPr id="3" name="矩形 2"/>
          <p:cNvSpPr/>
          <p:nvPr/>
        </p:nvSpPr>
        <p:spPr>
          <a:xfrm>
            <a:off x="1137920" y="402074"/>
            <a:ext cx="1757680" cy="583565"/>
          </a:xfrm>
          <a:prstGeom prst="rect">
            <a:avLst/>
          </a:prstGeom>
        </p:spPr>
        <p:txBody>
          <a:bodyPr wrap="none">
            <a:spAutoFit/>
          </a:bodyPr>
          <a:p>
            <a:pPr lvl="0" algn="ctr"/>
            <a:r>
              <a:rPr lang="en-US" altLang="zh-CN" sz="3200" b="1" u="sng" dirty="0">
                <a:solidFill>
                  <a:srgbClr val="2B6EAB"/>
                </a:solidFill>
                <a:latin typeface="微软雅黑" panose="020B0503020204020204" pitchFamily="34" charset="-122"/>
                <a:ea typeface="微软雅黑" panose="020B0503020204020204" pitchFamily="34" charset="-122"/>
              </a:rPr>
              <a:t>Phrases</a:t>
            </a:r>
            <a:endParaRPr lang="en-US" altLang="zh-CN" sz="3200" b="1" u="sng" dirty="0">
              <a:solidFill>
                <a:srgbClr val="2B6EA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247015"/>
            <a:ext cx="1251125" cy="893769"/>
          </a:xfrm>
          <a:prstGeom prst="round2DiagRect">
            <a:avLst/>
          </a:prstGeom>
        </p:spPr>
      </p:pic>
      <p:sp>
        <p:nvSpPr>
          <p:cNvPr id="4" name="PA-102277"/>
          <p:cNvSpPr/>
          <p:nvPr>
            <p:custDataLst>
              <p:tags r:id="rId2"/>
            </p:custDataLst>
          </p:nvPr>
        </p:nvSpPr>
        <p:spPr>
          <a:xfrm>
            <a:off x="3052445" y="985520"/>
            <a:ext cx="8774430" cy="5430520"/>
          </a:xfrm>
          <a:custGeom>
            <a:avLst/>
            <a:gdLst>
              <a:gd name="connsiteX0" fmla="*/ 6466 w 144016"/>
              <a:gd name="connsiteY0" fmla="*/ 0 h 871773"/>
              <a:gd name="connsiteX1" fmla="*/ 144016 w 144016"/>
              <a:gd name="connsiteY1" fmla="*/ 2329 h 871773"/>
              <a:gd name="connsiteX2" fmla="*/ 144016 w 144016"/>
              <a:gd name="connsiteY2" fmla="*/ 871773 h 871773"/>
              <a:gd name="connsiteX3" fmla="*/ 0 w 144016"/>
              <a:gd name="connsiteY3" fmla="*/ 871773 h 871773"/>
              <a:gd name="connsiteX4" fmla="*/ 6466 w 144016"/>
              <a:gd name="connsiteY4" fmla="*/ 0 h 871773"/>
              <a:gd name="connsiteX0-1" fmla="*/ 6466 w 144016"/>
              <a:gd name="connsiteY0-2" fmla="*/ 0 h 871773"/>
              <a:gd name="connsiteX1-3" fmla="*/ 144016 w 144016"/>
              <a:gd name="connsiteY1-4" fmla="*/ 2329 h 871773"/>
              <a:gd name="connsiteX2-5" fmla="*/ 144016 w 144016"/>
              <a:gd name="connsiteY2-6" fmla="*/ 871773 h 871773"/>
              <a:gd name="connsiteX3-7" fmla="*/ 0 w 144016"/>
              <a:gd name="connsiteY3-8" fmla="*/ 871773 h 871773"/>
              <a:gd name="connsiteX4-9" fmla="*/ 6466 w 144016"/>
              <a:gd name="connsiteY4-10" fmla="*/ 0 h 871773"/>
              <a:gd name="connsiteX0-11" fmla="*/ 6466 w 144016"/>
              <a:gd name="connsiteY0-12" fmla="*/ 0 h 871773"/>
              <a:gd name="connsiteX1-13" fmla="*/ 144016 w 144016"/>
              <a:gd name="connsiteY1-14" fmla="*/ 2329 h 871773"/>
              <a:gd name="connsiteX2-15" fmla="*/ 144016 w 144016"/>
              <a:gd name="connsiteY2-16" fmla="*/ 871773 h 871773"/>
              <a:gd name="connsiteX3-17" fmla="*/ 0 w 144016"/>
              <a:gd name="connsiteY3-18" fmla="*/ 871773 h 871773"/>
              <a:gd name="connsiteX4-19" fmla="*/ 6466 w 144016"/>
              <a:gd name="connsiteY4-20" fmla="*/ 0 h 871773"/>
              <a:gd name="connsiteX0-21" fmla="*/ 6466 w 144016"/>
              <a:gd name="connsiteY0-22" fmla="*/ 0 h 871773"/>
              <a:gd name="connsiteX1-23" fmla="*/ 144016 w 144016"/>
              <a:gd name="connsiteY1-24" fmla="*/ 2329 h 871773"/>
              <a:gd name="connsiteX2-25" fmla="*/ 144016 w 144016"/>
              <a:gd name="connsiteY2-26" fmla="*/ 871773 h 871773"/>
              <a:gd name="connsiteX3-27" fmla="*/ 0 w 144016"/>
              <a:gd name="connsiteY3-28" fmla="*/ 871773 h 871773"/>
              <a:gd name="connsiteX4-29" fmla="*/ 6466 w 144016"/>
              <a:gd name="connsiteY4-30" fmla="*/ 0 h 871773"/>
              <a:gd name="connsiteX0-31" fmla="*/ 8621 w 144016"/>
              <a:gd name="connsiteY0-32" fmla="*/ 0 h 871773"/>
              <a:gd name="connsiteX1-33" fmla="*/ 144016 w 144016"/>
              <a:gd name="connsiteY1-34" fmla="*/ 2329 h 871773"/>
              <a:gd name="connsiteX2-35" fmla="*/ 144016 w 144016"/>
              <a:gd name="connsiteY2-36" fmla="*/ 871773 h 871773"/>
              <a:gd name="connsiteX3-37" fmla="*/ 0 w 144016"/>
              <a:gd name="connsiteY3-38" fmla="*/ 871773 h 871773"/>
              <a:gd name="connsiteX4-39" fmla="*/ 8621 w 144016"/>
              <a:gd name="connsiteY4-40" fmla="*/ 0 h 871773"/>
              <a:gd name="connsiteX0-41" fmla="*/ 8621 w 144016"/>
              <a:gd name="connsiteY0-42" fmla="*/ 0 h 871773"/>
              <a:gd name="connsiteX1-43" fmla="*/ 144016 w 144016"/>
              <a:gd name="connsiteY1-44" fmla="*/ 2329 h 871773"/>
              <a:gd name="connsiteX2-45" fmla="*/ 144016 w 144016"/>
              <a:gd name="connsiteY2-46" fmla="*/ 871773 h 871773"/>
              <a:gd name="connsiteX3-47" fmla="*/ 0 w 144016"/>
              <a:gd name="connsiteY3-48" fmla="*/ 871773 h 871773"/>
              <a:gd name="connsiteX4-49" fmla="*/ 8621 w 144016"/>
              <a:gd name="connsiteY4-50" fmla="*/ 0 h 871773"/>
              <a:gd name="connsiteX0-51" fmla="*/ 8621 w 144016"/>
              <a:gd name="connsiteY0-52" fmla="*/ 0 h 871773"/>
              <a:gd name="connsiteX1-53" fmla="*/ 144016 w 144016"/>
              <a:gd name="connsiteY1-54" fmla="*/ 2329 h 871773"/>
              <a:gd name="connsiteX2-55" fmla="*/ 144016 w 144016"/>
              <a:gd name="connsiteY2-56" fmla="*/ 871773 h 871773"/>
              <a:gd name="connsiteX3-57" fmla="*/ 0 w 144016"/>
              <a:gd name="connsiteY3-58" fmla="*/ 871773 h 871773"/>
              <a:gd name="connsiteX4-59" fmla="*/ 8621 w 144016"/>
              <a:gd name="connsiteY4-60" fmla="*/ 0 h 8717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016" h="871773">
                <a:moveTo>
                  <a:pt x="8621" y="0"/>
                </a:moveTo>
                <a:lnTo>
                  <a:pt x="144016" y="2329"/>
                </a:lnTo>
                <a:lnTo>
                  <a:pt x="144016" y="871773"/>
                </a:lnTo>
                <a:lnTo>
                  <a:pt x="0" y="871773"/>
                </a:lnTo>
                <a:cubicBezTo>
                  <a:pt x="2617" y="574970"/>
                  <a:pt x="6081" y="280498"/>
                  <a:pt x="8621" y="0"/>
                </a:cubicBezTo>
                <a:close/>
              </a:path>
            </a:pathLst>
          </a:custGeom>
          <a:solidFill>
            <a:srgbClr val="1A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dirty="0">
              <a:latin typeface="微软雅黑" panose="020B0503020204020204" pitchFamily="34" charset="-122"/>
              <a:ea typeface="微软雅黑" panose="020B0503020204020204" pitchFamily="34" charset="-122"/>
            </a:endParaRPr>
          </a:p>
        </p:txBody>
      </p:sp>
      <p:sp>
        <p:nvSpPr>
          <p:cNvPr id="7" name="PA-102280"/>
          <p:cNvSpPr txBox="1"/>
          <p:nvPr>
            <p:custDataLst>
              <p:tags r:id="rId3"/>
            </p:custDataLst>
          </p:nvPr>
        </p:nvSpPr>
        <p:spPr>
          <a:xfrm>
            <a:off x="4039870" y="1313815"/>
            <a:ext cx="7918450" cy="369252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rPr>
              <a:t>speed up </a:t>
            </a:r>
            <a:r>
              <a:rPr lang="zh-CN" altLang="en-US" sz="2800" b="1" dirty="0">
                <a:solidFill>
                  <a:srgbClr val="FFFF00"/>
                </a:solidFill>
                <a:latin typeface="Times New Roman" panose="02020603050405020304" charset="0"/>
                <a:ea typeface="微软雅黑" panose="020B0503020204020204" pitchFamily="34" charset="-122"/>
                <a:cs typeface="Times New Roman" panose="02020603050405020304" charset="0"/>
              </a:rPr>
              <a:t>加速</a:t>
            </a:r>
            <a:endPar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rPr>
              <a:t>原文：</a:t>
            </a:r>
            <a:r>
              <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rPr>
              <a:t>As the global pandemic speeds up ...</a:t>
            </a:r>
            <a:endPar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endParaRPr lang="en-US" altLang="zh-CN" sz="2800" b="1" dirty="0">
              <a:solidFill>
                <a:schemeClr val="bg1"/>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rPr>
              <a:t>造句： 我找到了一个加速这个过程的方法。</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en-US" altLang="zh-CN" sz="3200" b="1" dirty="0">
                <a:solidFill>
                  <a:schemeClr val="bg1"/>
                </a:solidFill>
                <a:latin typeface="Times New Roman" panose="02020603050405020304" charset="0"/>
                <a:ea typeface="微软雅黑" panose="020B0503020204020204" pitchFamily="34" charset="-122"/>
                <a:cs typeface="Times New Roman" panose="02020603050405020304" charset="0"/>
              </a:rPr>
              <a:t>I have found a way to speed up this process.</a:t>
            </a:r>
            <a:endParaRPr lang="en-US" altLang="zh-CN" sz="32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pic>
        <p:nvPicPr>
          <p:cNvPr id="8" name="PA-102281"/>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a:xfrm rot="20881728">
            <a:off x="-244805" y="2308773"/>
            <a:ext cx="3758670" cy="3758670"/>
          </a:xfrm>
          <a:prstGeom prst="rect">
            <a:avLst/>
          </a:prstGeom>
        </p:spPr>
      </p:pic>
      <p:sp>
        <p:nvSpPr>
          <p:cNvPr id="3" name="矩形 2"/>
          <p:cNvSpPr/>
          <p:nvPr/>
        </p:nvSpPr>
        <p:spPr>
          <a:xfrm>
            <a:off x="1137920" y="402074"/>
            <a:ext cx="1757680" cy="583565"/>
          </a:xfrm>
          <a:prstGeom prst="rect">
            <a:avLst/>
          </a:prstGeom>
        </p:spPr>
        <p:txBody>
          <a:bodyPr wrap="none">
            <a:spAutoFit/>
          </a:bodyPr>
          <a:p>
            <a:pPr lvl="0" algn="ctr"/>
            <a:r>
              <a:rPr lang="en-US" altLang="zh-CN" sz="3200" b="1" u="sng" dirty="0">
                <a:solidFill>
                  <a:srgbClr val="2B6EAB"/>
                </a:solidFill>
                <a:latin typeface="微软雅黑" panose="020B0503020204020204" pitchFamily="34" charset="-122"/>
                <a:ea typeface="微软雅黑" panose="020B0503020204020204" pitchFamily="34" charset="-122"/>
              </a:rPr>
              <a:t>Phrases</a:t>
            </a:r>
            <a:endParaRPr lang="en-US" altLang="zh-CN" sz="3200" b="1" u="sng" dirty="0">
              <a:solidFill>
                <a:srgbClr val="2B6EA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247015"/>
            <a:ext cx="1251125" cy="893769"/>
          </a:xfrm>
          <a:prstGeom prst="round2DiagRect">
            <a:avLst/>
          </a:prstGeom>
        </p:spPr>
      </p:pic>
      <p:sp>
        <p:nvSpPr>
          <p:cNvPr id="4" name="PA-102277"/>
          <p:cNvSpPr/>
          <p:nvPr>
            <p:custDataLst>
              <p:tags r:id="rId2"/>
            </p:custDataLst>
          </p:nvPr>
        </p:nvSpPr>
        <p:spPr>
          <a:xfrm>
            <a:off x="3052445" y="985520"/>
            <a:ext cx="8749665" cy="5430520"/>
          </a:xfrm>
          <a:custGeom>
            <a:avLst/>
            <a:gdLst>
              <a:gd name="connsiteX0" fmla="*/ 6466 w 144016"/>
              <a:gd name="connsiteY0" fmla="*/ 0 h 871773"/>
              <a:gd name="connsiteX1" fmla="*/ 144016 w 144016"/>
              <a:gd name="connsiteY1" fmla="*/ 2329 h 871773"/>
              <a:gd name="connsiteX2" fmla="*/ 144016 w 144016"/>
              <a:gd name="connsiteY2" fmla="*/ 871773 h 871773"/>
              <a:gd name="connsiteX3" fmla="*/ 0 w 144016"/>
              <a:gd name="connsiteY3" fmla="*/ 871773 h 871773"/>
              <a:gd name="connsiteX4" fmla="*/ 6466 w 144016"/>
              <a:gd name="connsiteY4" fmla="*/ 0 h 871773"/>
              <a:gd name="connsiteX0-1" fmla="*/ 6466 w 144016"/>
              <a:gd name="connsiteY0-2" fmla="*/ 0 h 871773"/>
              <a:gd name="connsiteX1-3" fmla="*/ 144016 w 144016"/>
              <a:gd name="connsiteY1-4" fmla="*/ 2329 h 871773"/>
              <a:gd name="connsiteX2-5" fmla="*/ 144016 w 144016"/>
              <a:gd name="connsiteY2-6" fmla="*/ 871773 h 871773"/>
              <a:gd name="connsiteX3-7" fmla="*/ 0 w 144016"/>
              <a:gd name="connsiteY3-8" fmla="*/ 871773 h 871773"/>
              <a:gd name="connsiteX4-9" fmla="*/ 6466 w 144016"/>
              <a:gd name="connsiteY4-10" fmla="*/ 0 h 871773"/>
              <a:gd name="connsiteX0-11" fmla="*/ 6466 w 144016"/>
              <a:gd name="connsiteY0-12" fmla="*/ 0 h 871773"/>
              <a:gd name="connsiteX1-13" fmla="*/ 144016 w 144016"/>
              <a:gd name="connsiteY1-14" fmla="*/ 2329 h 871773"/>
              <a:gd name="connsiteX2-15" fmla="*/ 144016 w 144016"/>
              <a:gd name="connsiteY2-16" fmla="*/ 871773 h 871773"/>
              <a:gd name="connsiteX3-17" fmla="*/ 0 w 144016"/>
              <a:gd name="connsiteY3-18" fmla="*/ 871773 h 871773"/>
              <a:gd name="connsiteX4-19" fmla="*/ 6466 w 144016"/>
              <a:gd name="connsiteY4-20" fmla="*/ 0 h 871773"/>
              <a:gd name="connsiteX0-21" fmla="*/ 6466 w 144016"/>
              <a:gd name="connsiteY0-22" fmla="*/ 0 h 871773"/>
              <a:gd name="connsiteX1-23" fmla="*/ 144016 w 144016"/>
              <a:gd name="connsiteY1-24" fmla="*/ 2329 h 871773"/>
              <a:gd name="connsiteX2-25" fmla="*/ 144016 w 144016"/>
              <a:gd name="connsiteY2-26" fmla="*/ 871773 h 871773"/>
              <a:gd name="connsiteX3-27" fmla="*/ 0 w 144016"/>
              <a:gd name="connsiteY3-28" fmla="*/ 871773 h 871773"/>
              <a:gd name="connsiteX4-29" fmla="*/ 6466 w 144016"/>
              <a:gd name="connsiteY4-30" fmla="*/ 0 h 871773"/>
              <a:gd name="connsiteX0-31" fmla="*/ 8621 w 144016"/>
              <a:gd name="connsiteY0-32" fmla="*/ 0 h 871773"/>
              <a:gd name="connsiteX1-33" fmla="*/ 144016 w 144016"/>
              <a:gd name="connsiteY1-34" fmla="*/ 2329 h 871773"/>
              <a:gd name="connsiteX2-35" fmla="*/ 144016 w 144016"/>
              <a:gd name="connsiteY2-36" fmla="*/ 871773 h 871773"/>
              <a:gd name="connsiteX3-37" fmla="*/ 0 w 144016"/>
              <a:gd name="connsiteY3-38" fmla="*/ 871773 h 871773"/>
              <a:gd name="connsiteX4-39" fmla="*/ 8621 w 144016"/>
              <a:gd name="connsiteY4-40" fmla="*/ 0 h 871773"/>
              <a:gd name="connsiteX0-41" fmla="*/ 8621 w 144016"/>
              <a:gd name="connsiteY0-42" fmla="*/ 0 h 871773"/>
              <a:gd name="connsiteX1-43" fmla="*/ 144016 w 144016"/>
              <a:gd name="connsiteY1-44" fmla="*/ 2329 h 871773"/>
              <a:gd name="connsiteX2-45" fmla="*/ 144016 w 144016"/>
              <a:gd name="connsiteY2-46" fmla="*/ 871773 h 871773"/>
              <a:gd name="connsiteX3-47" fmla="*/ 0 w 144016"/>
              <a:gd name="connsiteY3-48" fmla="*/ 871773 h 871773"/>
              <a:gd name="connsiteX4-49" fmla="*/ 8621 w 144016"/>
              <a:gd name="connsiteY4-50" fmla="*/ 0 h 871773"/>
              <a:gd name="connsiteX0-51" fmla="*/ 8621 w 144016"/>
              <a:gd name="connsiteY0-52" fmla="*/ 0 h 871773"/>
              <a:gd name="connsiteX1-53" fmla="*/ 144016 w 144016"/>
              <a:gd name="connsiteY1-54" fmla="*/ 2329 h 871773"/>
              <a:gd name="connsiteX2-55" fmla="*/ 144016 w 144016"/>
              <a:gd name="connsiteY2-56" fmla="*/ 871773 h 871773"/>
              <a:gd name="connsiteX3-57" fmla="*/ 0 w 144016"/>
              <a:gd name="connsiteY3-58" fmla="*/ 871773 h 871773"/>
              <a:gd name="connsiteX4-59" fmla="*/ 8621 w 144016"/>
              <a:gd name="connsiteY4-60" fmla="*/ 0 h 8717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016" h="871773">
                <a:moveTo>
                  <a:pt x="8621" y="0"/>
                </a:moveTo>
                <a:lnTo>
                  <a:pt x="144016" y="2329"/>
                </a:lnTo>
                <a:lnTo>
                  <a:pt x="144016" y="871773"/>
                </a:lnTo>
                <a:lnTo>
                  <a:pt x="0" y="871773"/>
                </a:lnTo>
                <a:cubicBezTo>
                  <a:pt x="2617" y="574970"/>
                  <a:pt x="6081" y="280498"/>
                  <a:pt x="8621" y="0"/>
                </a:cubicBezTo>
                <a:close/>
              </a:path>
            </a:pathLst>
          </a:custGeom>
          <a:solidFill>
            <a:srgbClr val="1A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dirty="0">
              <a:latin typeface="微软雅黑" panose="020B0503020204020204" pitchFamily="34" charset="-122"/>
              <a:ea typeface="微软雅黑" panose="020B0503020204020204" pitchFamily="34" charset="-122"/>
            </a:endParaRPr>
          </a:p>
        </p:txBody>
      </p:sp>
      <p:sp>
        <p:nvSpPr>
          <p:cNvPr id="7" name="PA-102280"/>
          <p:cNvSpPr txBox="1"/>
          <p:nvPr>
            <p:custDataLst>
              <p:tags r:id="rId3"/>
            </p:custDataLst>
          </p:nvPr>
        </p:nvSpPr>
        <p:spPr>
          <a:xfrm>
            <a:off x="3862070" y="1325880"/>
            <a:ext cx="8084185" cy="369252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sym typeface="+mn-ea"/>
              </a:rPr>
              <a:t>be engrained in </a:t>
            </a:r>
            <a:r>
              <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rPr>
              <a:t> </a:t>
            </a:r>
            <a:r>
              <a:rPr lang="zh-CN" altLang="en-US" sz="3600" b="1" dirty="0">
                <a:solidFill>
                  <a:srgbClr val="FFFF00"/>
                </a:solidFill>
                <a:latin typeface="Times New Roman" panose="02020603050405020304" charset="0"/>
                <a:ea typeface="微软雅黑" panose="020B0503020204020204" pitchFamily="34" charset="-122"/>
                <a:cs typeface="Times New Roman" panose="02020603050405020304" charset="0"/>
              </a:rPr>
              <a:t> </a:t>
            </a:r>
            <a:r>
              <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rPr>
              <a:t>...</a:t>
            </a:r>
            <a:r>
              <a:rPr lang="zh-CN" altLang="en-US" sz="2800" b="1" dirty="0">
                <a:solidFill>
                  <a:srgbClr val="FFFF00"/>
                </a:solidFill>
                <a:latin typeface="Times New Roman" panose="02020603050405020304" charset="0"/>
                <a:ea typeface="微软雅黑" panose="020B0503020204020204" pitchFamily="34" charset="-122"/>
                <a:cs typeface="Times New Roman" panose="02020603050405020304" charset="0"/>
              </a:rPr>
              <a:t>根深蒂固</a:t>
            </a:r>
            <a:endPar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rPr>
              <a:t>原文：</a:t>
            </a:r>
            <a:r>
              <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rPr>
              <a:t>mask-wearing is engrained in their     </a:t>
            </a:r>
            <a:endPar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rPr>
              <a:t>           cultures.</a:t>
            </a:r>
            <a:endPar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rPr>
              <a:t>造句： 音乐深深扎根于印第安人文化中，人们把它视作自我表达的一种形式。</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pic>
        <p:nvPicPr>
          <p:cNvPr id="8" name="PA-102281"/>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a:xfrm rot="20881728">
            <a:off x="-244805" y="2308773"/>
            <a:ext cx="3758670" cy="3758670"/>
          </a:xfrm>
          <a:prstGeom prst="rect">
            <a:avLst/>
          </a:prstGeom>
        </p:spPr>
      </p:pic>
      <p:sp>
        <p:nvSpPr>
          <p:cNvPr id="3" name="矩形 2"/>
          <p:cNvSpPr/>
          <p:nvPr/>
        </p:nvSpPr>
        <p:spPr>
          <a:xfrm>
            <a:off x="1137920" y="402074"/>
            <a:ext cx="1757680" cy="583565"/>
          </a:xfrm>
          <a:prstGeom prst="rect">
            <a:avLst/>
          </a:prstGeom>
        </p:spPr>
        <p:txBody>
          <a:bodyPr wrap="none">
            <a:spAutoFit/>
          </a:bodyPr>
          <a:p>
            <a:pPr lvl="0" algn="ctr"/>
            <a:r>
              <a:rPr lang="en-US" altLang="zh-CN" sz="3200" b="1" u="sng" dirty="0">
                <a:solidFill>
                  <a:srgbClr val="2B6EAB"/>
                </a:solidFill>
                <a:latin typeface="微软雅黑" panose="020B0503020204020204" pitchFamily="34" charset="-122"/>
                <a:ea typeface="微软雅黑" panose="020B0503020204020204" pitchFamily="34" charset="-122"/>
              </a:rPr>
              <a:t>Phrases</a:t>
            </a:r>
            <a:endParaRPr lang="en-US" altLang="zh-CN" sz="3200" b="1" u="sng" dirty="0">
              <a:solidFill>
                <a:srgbClr val="2B6EA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247015"/>
            <a:ext cx="1251125" cy="893769"/>
          </a:xfrm>
          <a:prstGeom prst="round2DiagRect">
            <a:avLst/>
          </a:prstGeom>
        </p:spPr>
      </p:pic>
      <p:sp>
        <p:nvSpPr>
          <p:cNvPr id="4" name="PA-102277"/>
          <p:cNvSpPr/>
          <p:nvPr>
            <p:custDataLst>
              <p:tags r:id="rId2"/>
            </p:custDataLst>
          </p:nvPr>
        </p:nvSpPr>
        <p:spPr>
          <a:xfrm>
            <a:off x="3052445" y="985520"/>
            <a:ext cx="8768080" cy="5430520"/>
          </a:xfrm>
          <a:custGeom>
            <a:avLst/>
            <a:gdLst>
              <a:gd name="connsiteX0" fmla="*/ 6466 w 144016"/>
              <a:gd name="connsiteY0" fmla="*/ 0 h 871773"/>
              <a:gd name="connsiteX1" fmla="*/ 144016 w 144016"/>
              <a:gd name="connsiteY1" fmla="*/ 2329 h 871773"/>
              <a:gd name="connsiteX2" fmla="*/ 144016 w 144016"/>
              <a:gd name="connsiteY2" fmla="*/ 871773 h 871773"/>
              <a:gd name="connsiteX3" fmla="*/ 0 w 144016"/>
              <a:gd name="connsiteY3" fmla="*/ 871773 h 871773"/>
              <a:gd name="connsiteX4" fmla="*/ 6466 w 144016"/>
              <a:gd name="connsiteY4" fmla="*/ 0 h 871773"/>
              <a:gd name="connsiteX0-1" fmla="*/ 6466 w 144016"/>
              <a:gd name="connsiteY0-2" fmla="*/ 0 h 871773"/>
              <a:gd name="connsiteX1-3" fmla="*/ 144016 w 144016"/>
              <a:gd name="connsiteY1-4" fmla="*/ 2329 h 871773"/>
              <a:gd name="connsiteX2-5" fmla="*/ 144016 w 144016"/>
              <a:gd name="connsiteY2-6" fmla="*/ 871773 h 871773"/>
              <a:gd name="connsiteX3-7" fmla="*/ 0 w 144016"/>
              <a:gd name="connsiteY3-8" fmla="*/ 871773 h 871773"/>
              <a:gd name="connsiteX4-9" fmla="*/ 6466 w 144016"/>
              <a:gd name="connsiteY4-10" fmla="*/ 0 h 871773"/>
              <a:gd name="connsiteX0-11" fmla="*/ 6466 w 144016"/>
              <a:gd name="connsiteY0-12" fmla="*/ 0 h 871773"/>
              <a:gd name="connsiteX1-13" fmla="*/ 144016 w 144016"/>
              <a:gd name="connsiteY1-14" fmla="*/ 2329 h 871773"/>
              <a:gd name="connsiteX2-15" fmla="*/ 144016 w 144016"/>
              <a:gd name="connsiteY2-16" fmla="*/ 871773 h 871773"/>
              <a:gd name="connsiteX3-17" fmla="*/ 0 w 144016"/>
              <a:gd name="connsiteY3-18" fmla="*/ 871773 h 871773"/>
              <a:gd name="connsiteX4-19" fmla="*/ 6466 w 144016"/>
              <a:gd name="connsiteY4-20" fmla="*/ 0 h 871773"/>
              <a:gd name="connsiteX0-21" fmla="*/ 6466 w 144016"/>
              <a:gd name="connsiteY0-22" fmla="*/ 0 h 871773"/>
              <a:gd name="connsiteX1-23" fmla="*/ 144016 w 144016"/>
              <a:gd name="connsiteY1-24" fmla="*/ 2329 h 871773"/>
              <a:gd name="connsiteX2-25" fmla="*/ 144016 w 144016"/>
              <a:gd name="connsiteY2-26" fmla="*/ 871773 h 871773"/>
              <a:gd name="connsiteX3-27" fmla="*/ 0 w 144016"/>
              <a:gd name="connsiteY3-28" fmla="*/ 871773 h 871773"/>
              <a:gd name="connsiteX4-29" fmla="*/ 6466 w 144016"/>
              <a:gd name="connsiteY4-30" fmla="*/ 0 h 871773"/>
              <a:gd name="connsiteX0-31" fmla="*/ 8621 w 144016"/>
              <a:gd name="connsiteY0-32" fmla="*/ 0 h 871773"/>
              <a:gd name="connsiteX1-33" fmla="*/ 144016 w 144016"/>
              <a:gd name="connsiteY1-34" fmla="*/ 2329 h 871773"/>
              <a:gd name="connsiteX2-35" fmla="*/ 144016 w 144016"/>
              <a:gd name="connsiteY2-36" fmla="*/ 871773 h 871773"/>
              <a:gd name="connsiteX3-37" fmla="*/ 0 w 144016"/>
              <a:gd name="connsiteY3-38" fmla="*/ 871773 h 871773"/>
              <a:gd name="connsiteX4-39" fmla="*/ 8621 w 144016"/>
              <a:gd name="connsiteY4-40" fmla="*/ 0 h 871773"/>
              <a:gd name="connsiteX0-41" fmla="*/ 8621 w 144016"/>
              <a:gd name="connsiteY0-42" fmla="*/ 0 h 871773"/>
              <a:gd name="connsiteX1-43" fmla="*/ 144016 w 144016"/>
              <a:gd name="connsiteY1-44" fmla="*/ 2329 h 871773"/>
              <a:gd name="connsiteX2-45" fmla="*/ 144016 w 144016"/>
              <a:gd name="connsiteY2-46" fmla="*/ 871773 h 871773"/>
              <a:gd name="connsiteX3-47" fmla="*/ 0 w 144016"/>
              <a:gd name="connsiteY3-48" fmla="*/ 871773 h 871773"/>
              <a:gd name="connsiteX4-49" fmla="*/ 8621 w 144016"/>
              <a:gd name="connsiteY4-50" fmla="*/ 0 h 871773"/>
              <a:gd name="connsiteX0-51" fmla="*/ 8621 w 144016"/>
              <a:gd name="connsiteY0-52" fmla="*/ 0 h 871773"/>
              <a:gd name="connsiteX1-53" fmla="*/ 144016 w 144016"/>
              <a:gd name="connsiteY1-54" fmla="*/ 2329 h 871773"/>
              <a:gd name="connsiteX2-55" fmla="*/ 144016 w 144016"/>
              <a:gd name="connsiteY2-56" fmla="*/ 871773 h 871773"/>
              <a:gd name="connsiteX3-57" fmla="*/ 0 w 144016"/>
              <a:gd name="connsiteY3-58" fmla="*/ 871773 h 871773"/>
              <a:gd name="connsiteX4-59" fmla="*/ 8621 w 144016"/>
              <a:gd name="connsiteY4-60" fmla="*/ 0 h 8717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016" h="871773">
                <a:moveTo>
                  <a:pt x="8621" y="0"/>
                </a:moveTo>
                <a:lnTo>
                  <a:pt x="144016" y="2329"/>
                </a:lnTo>
                <a:lnTo>
                  <a:pt x="144016" y="871773"/>
                </a:lnTo>
                <a:lnTo>
                  <a:pt x="0" y="871773"/>
                </a:lnTo>
                <a:cubicBezTo>
                  <a:pt x="2617" y="574970"/>
                  <a:pt x="6081" y="280498"/>
                  <a:pt x="8621" y="0"/>
                </a:cubicBezTo>
                <a:close/>
              </a:path>
            </a:pathLst>
          </a:custGeom>
          <a:solidFill>
            <a:srgbClr val="1A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dirty="0">
              <a:latin typeface="微软雅黑" panose="020B0503020204020204" pitchFamily="34" charset="-122"/>
              <a:ea typeface="微软雅黑" panose="020B0503020204020204" pitchFamily="34" charset="-122"/>
            </a:endParaRPr>
          </a:p>
        </p:txBody>
      </p:sp>
      <p:sp>
        <p:nvSpPr>
          <p:cNvPr id="7" name="PA-102280"/>
          <p:cNvSpPr txBox="1"/>
          <p:nvPr>
            <p:custDataLst>
              <p:tags r:id="rId3"/>
            </p:custDataLst>
          </p:nvPr>
        </p:nvSpPr>
        <p:spPr>
          <a:xfrm>
            <a:off x="3862705" y="1120140"/>
            <a:ext cx="7957820" cy="516953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sym typeface="+mn-ea"/>
              </a:rPr>
              <a:t>be engrained in </a:t>
            </a:r>
            <a:r>
              <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rPr>
              <a:t> </a:t>
            </a:r>
            <a:r>
              <a:rPr lang="zh-CN" altLang="en-US" sz="3600" b="1" dirty="0">
                <a:solidFill>
                  <a:srgbClr val="FFFF00"/>
                </a:solidFill>
                <a:latin typeface="Times New Roman" panose="02020603050405020304" charset="0"/>
                <a:ea typeface="微软雅黑" panose="020B0503020204020204" pitchFamily="34" charset="-122"/>
                <a:cs typeface="Times New Roman" panose="02020603050405020304" charset="0"/>
              </a:rPr>
              <a:t> </a:t>
            </a:r>
            <a:r>
              <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rPr>
              <a:t>...</a:t>
            </a:r>
            <a:r>
              <a:rPr lang="zh-CN" altLang="en-US" sz="2800" b="1" dirty="0">
                <a:solidFill>
                  <a:srgbClr val="FFFF00"/>
                </a:solidFill>
                <a:latin typeface="Times New Roman" panose="02020603050405020304" charset="0"/>
                <a:ea typeface="微软雅黑" panose="020B0503020204020204" pitchFamily="34" charset="-122"/>
                <a:cs typeface="Times New Roman" panose="02020603050405020304" charset="0"/>
              </a:rPr>
              <a:t>根深蒂固</a:t>
            </a:r>
            <a:endPar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rPr>
              <a:t>原文：</a:t>
            </a:r>
            <a:r>
              <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rPr>
              <a:t>mask-wearing is engrained in their     </a:t>
            </a:r>
            <a:endPar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rPr>
              <a:t>           cultures.</a:t>
            </a:r>
            <a:endPar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rPr>
              <a:t>造句： 音乐深深扎根于印第安人文化中，人们把它视作自我表达的一种形式。</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en-US" altLang="zh-CN" sz="3200" b="1" dirty="0">
                <a:solidFill>
                  <a:schemeClr val="bg1"/>
                </a:solidFill>
                <a:latin typeface="Times New Roman" panose="02020603050405020304" charset="0"/>
                <a:ea typeface="微软雅黑" panose="020B0503020204020204" pitchFamily="34" charset="-122"/>
                <a:cs typeface="Times New Roman" panose="02020603050405020304" charset="0"/>
              </a:rPr>
              <a:t>Music is deeply engrained in Indian culture and people see it as a form of self-expression.</a:t>
            </a:r>
            <a:endParaRPr lang="en-US" altLang="zh-CN" sz="32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pic>
        <p:nvPicPr>
          <p:cNvPr id="8" name="PA-102281"/>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a:xfrm rot="20881728">
            <a:off x="-244805" y="2308773"/>
            <a:ext cx="3758670" cy="3758670"/>
          </a:xfrm>
          <a:prstGeom prst="rect">
            <a:avLst/>
          </a:prstGeom>
        </p:spPr>
      </p:pic>
      <p:sp>
        <p:nvSpPr>
          <p:cNvPr id="3" name="矩形 2"/>
          <p:cNvSpPr/>
          <p:nvPr/>
        </p:nvSpPr>
        <p:spPr>
          <a:xfrm>
            <a:off x="1137920" y="402074"/>
            <a:ext cx="1757680" cy="583565"/>
          </a:xfrm>
          <a:prstGeom prst="rect">
            <a:avLst/>
          </a:prstGeom>
        </p:spPr>
        <p:txBody>
          <a:bodyPr wrap="none">
            <a:spAutoFit/>
          </a:bodyPr>
          <a:p>
            <a:pPr lvl="0" algn="ctr"/>
            <a:r>
              <a:rPr lang="en-US" altLang="zh-CN" sz="3200" b="1" u="sng" dirty="0">
                <a:solidFill>
                  <a:srgbClr val="2B6EAB"/>
                </a:solidFill>
                <a:latin typeface="微软雅黑" panose="020B0503020204020204" pitchFamily="34" charset="-122"/>
                <a:ea typeface="微软雅黑" panose="020B0503020204020204" pitchFamily="34" charset="-122"/>
              </a:rPr>
              <a:t>Phrases</a:t>
            </a:r>
            <a:endParaRPr lang="en-US" altLang="zh-CN" sz="3200" b="1" u="sng" dirty="0">
              <a:solidFill>
                <a:srgbClr val="2B6EA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247015"/>
            <a:ext cx="1251125" cy="893769"/>
          </a:xfrm>
          <a:prstGeom prst="round2DiagRect">
            <a:avLst/>
          </a:prstGeom>
        </p:spPr>
      </p:pic>
      <p:sp>
        <p:nvSpPr>
          <p:cNvPr id="4" name="PA-102277"/>
          <p:cNvSpPr/>
          <p:nvPr>
            <p:custDataLst>
              <p:tags r:id="rId2"/>
            </p:custDataLst>
          </p:nvPr>
        </p:nvSpPr>
        <p:spPr>
          <a:xfrm>
            <a:off x="3052445" y="985520"/>
            <a:ext cx="8768080" cy="5430520"/>
          </a:xfrm>
          <a:custGeom>
            <a:avLst/>
            <a:gdLst>
              <a:gd name="connsiteX0" fmla="*/ 6466 w 144016"/>
              <a:gd name="connsiteY0" fmla="*/ 0 h 871773"/>
              <a:gd name="connsiteX1" fmla="*/ 144016 w 144016"/>
              <a:gd name="connsiteY1" fmla="*/ 2329 h 871773"/>
              <a:gd name="connsiteX2" fmla="*/ 144016 w 144016"/>
              <a:gd name="connsiteY2" fmla="*/ 871773 h 871773"/>
              <a:gd name="connsiteX3" fmla="*/ 0 w 144016"/>
              <a:gd name="connsiteY3" fmla="*/ 871773 h 871773"/>
              <a:gd name="connsiteX4" fmla="*/ 6466 w 144016"/>
              <a:gd name="connsiteY4" fmla="*/ 0 h 871773"/>
              <a:gd name="connsiteX0-1" fmla="*/ 6466 w 144016"/>
              <a:gd name="connsiteY0-2" fmla="*/ 0 h 871773"/>
              <a:gd name="connsiteX1-3" fmla="*/ 144016 w 144016"/>
              <a:gd name="connsiteY1-4" fmla="*/ 2329 h 871773"/>
              <a:gd name="connsiteX2-5" fmla="*/ 144016 w 144016"/>
              <a:gd name="connsiteY2-6" fmla="*/ 871773 h 871773"/>
              <a:gd name="connsiteX3-7" fmla="*/ 0 w 144016"/>
              <a:gd name="connsiteY3-8" fmla="*/ 871773 h 871773"/>
              <a:gd name="connsiteX4-9" fmla="*/ 6466 w 144016"/>
              <a:gd name="connsiteY4-10" fmla="*/ 0 h 871773"/>
              <a:gd name="connsiteX0-11" fmla="*/ 6466 w 144016"/>
              <a:gd name="connsiteY0-12" fmla="*/ 0 h 871773"/>
              <a:gd name="connsiteX1-13" fmla="*/ 144016 w 144016"/>
              <a:gd name="connsiteY1-14" fmla="*/ 2329 h 871773"/>
              <a:gd name="connsiteX2-15" fmla="*/ 144016 w 144016"/>
              <a:gd name="connsiteY2-16" fmla="*/ 871773 h 871773"/>
              <a:gd name="connsiteX3-17" fmla="*/ 0 w 144016"/>
              <a:gd name="connsiteY3-18" fmla="*/ 871773 h 871773"/>
              <a:gd name="connsiteX4-19" fmla="*/ 6466 w 144016"/>
              <a:gd name="connsiteY4-20" fmla="*/ 0 h 871773"/>
              <a:gd name="connsiteX0-21" fmla="*/ 6466 w 144016"/>
              <a:gd name="connsiteY0-22" fmla="*/ 0 h 871773"/>
              <a:gd name="connsiteX1-23" fmla="*/ 144016 w 144016"/>
              <a:gd name="connsiteY1-24" fmla="*/ 2329 h 871773"/>
              <a:gd name="connsiteX2-25" fmla="*/ 144016 w 144016"/>
              <a:gd name="connsiteY2-26" fmla="*/ 871773 h 871773"/>
              <a:gd name="connsiteX3-27" fmla="*/ 0 w 144016"/>
              <a:gd name="connsiteY3-28" fmla="*/ 871773 h 871773"/>
              <a:gd name="connsiteX4-29" fmla="*/ 6466 w 144016"/>
              <a:gd name="connsiteY4-30" fmla="*/ 0 h 871773"/>
              <a:gd name="connsiteX0-31" fmla="*/ 8621 w 144016"/>
              <a:gd name="connsiteY0-32" fmla="*/ 0 h 871773"/>
              <a:gd name="connsiteX1-33" fmla="*/ 144016 w 144016"/>
              <a:gd name="connsiteY1-34" fmla="*/ 2329 h 871773"/>
              <a:gd name="connsiteX2-35" fmla="*/ 144016 w 144016"/>
              <a:gd name="connsiteY2-36" fmla="*/ 871773 h 871773"/>
              <a:gd name="connsiteX3-37" fmla="*/ 0 w 144016"/>
              <a:gd name="connsiteY3-38" fmla="*/ 871773 h 871773"/>
              <a:gd name="connsiteX4-39" fmla="*/ 8621 w 144016"/>
              <a:gd name="connsiteY4-40" fmla="*/ 0 h 871773"/>
              <a:gd name="connsiteX0-41" fmla="*/ 8621 w 144016"/>
              <a:gd name="connsiteY0-42" fmla="*/ 0 h 871773"/>
              <a:gd name="connsiteX1-43" fmla="*/ 144016 w 144016"/>
              <a:gd name="connsiteY1-44" fmla="*/ 2329 h 871773"/>
              <a:gd name="connsiteX2-45" fmla="*/ 144016 w 144016"/>
              <a:gd name="connsiteY2-46" fmla="*/ 871773 h 871773"/>
              <a:gd name="connsiteX3-47" fmla="*/ 0 w 144016"/>
              <a:gd name="connsiteY3-48" fmla="*/ 871773 h 871773"/>
              <a:gd name="connsiteX4-49" fmla="*/ 8621 w 144016"/>
              <a:gd name="connsiteY4-50" fmla="*/ 0 h 871773"/>
              <a:gd name="connsiteX0-51" fmla="*/ 8621 w 144016"/>
              <a:gd name="connsiteY0-52" fmla="*/ 0 h 871773"/>
              <a:gd name="connsiteX1-53" fmla="*/ 144016 w 144016"/>
              <a:gd name="connsiteY1-54" fmla="*/ 2329 h 871773"/>
              <a:gd name="connsiteX2-55" fmla="*/ 144016 w 144016"/>
              <a:gd name="connsiteY2-56" fmla="*/ 871773 h 871773"/>
              <a:gd name="connsiteX3-57" fmla="*/ 0 w 144016"/>
              <a:gd name="connsiteY3-58" fmla="*/ 871773 h 871773"/>
              <a:gd name="connsiteX4-59" fmla="*/ 8621 w 144016"/>
              <a:gd name="connsiteY4-60" fmla="*/ 0 h 8717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016" h="871773">
                <a:moveTo>
                  <a:pt x="8621" y="0"/>
                </a:moveTo>
                <a:lnTo>
                  <a:pt x="144016" y="2329"/>
                </a:lnTo>
                <a:lnTo>
                  <a:pt x="144016" y="871773"/>
                </a:lnTo>
                <a:lnTo>
                  <a:pt x="0" y="871773"/>
                </a:lnTo>
                <a:cubicBezTo>
                  <a:pt x="2617" y="574970"/>
                  <a:pt x="6081" y="280498"/>
                  <a:pt x="8621" y="0"/>
                </a:cubicBezTo>
                <a:close/>
              </a:path>
            </a:pathLst>
          </a:custGeom>
          <a:solidFill>
            <a:srgbClr val="1A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dirty="0">
              <a:latin typeface="微软雅黑" panose="020B0503020204020204" pitchFamily="34" charset="-122"/>
              <a:ea typeface="微软雅黑" panose="020B0503020204020204" pitchFamily="34" charset="-122"/>
            </a:endParaRPr>
          </a:p>
        </p:txBody>
      </p:sp>
      <p:sp>
        <p:nvSpPr>
          <p:cNvPr id="7" name="PA-102280"/>
          <p:cNvSpPr txBox="1"/>
          <p:nvPr>
            <p:custDataLst>
              <p:tags r:id="rId3"/>
            </p:custDataLst>
          </p:nvPr>
        </p:nvSpPr>
        <p:spPr>
          <a:xfrm>
            <a:off x="3862705" y="1120140"/>
            <a:ext cx="7957820" cy="452310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4000" b="1" dirty="0">
                <a:solidFill>
                  <a:srgbClr val="FFFF00"/>
                </a:solidFill>
                <a:latin typeface="Times New Roman" panose="02020603050405020304" charset="0"/>
                <a:ea typeface="微软雅黑" panose="020B0503020204020204" pitchFamily="34" charset="-122"/>
                <a:cs typeface="Times New Roman" panose="02020603050405020304" charset="0"/>
                <a:sym typeface="+mn-ea"/>
              </a:rPr>
              <a:t>a variety of</a:t>
            </a:r>
            <a:r>
              <a:rPr lang="en-US" altLang="zh-CN" sz="4000" b="1" dirty="0">
                <a:solidFill>
                  <a:srgbClr val="FFFF00"/>
                </a:solidFill>
                <a:latin typeface="Times New Roman" panose="02020603050405020304" charset="0"/>
                <a:ea typeface="微软雅黑" panose="020B0503020204020204" pitchFamily="34" charset="-122"/>
                <a:cs typeface="Times New Roman" panose="02020603050405020304" charset="0"/>
              </a:rPr>
              <a:t> </a:t>
            </a:r>
            <a:r>
              <a:rPr lang="zh-CN" altLang="en-US" sz="4000" b="1" dirty="0">
                <a:solidFill>
                  <a:srgbClr val="FFFF00"/>
                </a:solidFill>
                <a:latin typeface="Times New Roman" panose="02020603050405020304" charset="0"/>
                <a:ea typeface="微软雅黑" panose="020B0503020204020204" pitchFamily="34" charset="-122"/>
                <a:cs typeface="Times New Roman" panose="02020603050405020304" charset="0"/>
              </a:rPr>
              <a:t> </a:t>
            </a:r>
            <a:r>
              <a:rPr lang="zh-CN" altLang="en-US" sz="2800" b="1" dirty="0">
                <a:solidFill>
                  <a:srgbClr val="FFFF00"/>
                </a:solidFill>
                <a:latin typeface="Times New Roman" panose="02020603050405020304" charset="0"/>
                <a:ea typeface="微软雅黑" panose="020B0503020204020204" pitchFamily="34" charset="-122"/>
                <a:cs typeface="Times New Roman" panose="02020603050405020304" charset="0"/>
              </a:rPr>
              <a:t>各种各样的</a:t>
            </a:r>
            <a:endParaRPr lang="zh-CN" altLang="en-US" sz="28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rPr>
              <a:t>原文：</a:t>
            </a:r>
            <a:r>
              <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rPr>
              <a:t>East wear masks not just to protect themselves from illness but also for a variety of other reasons.</a:t>
            </a:r>
            <a:endPar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rPr>
              <a:t>造句： 有种类繁多的图案可供选择。</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endParaRPr lang="en-US" altLang="zh-CN" sz="28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pic>
        <p:nvPicPr>
          <p:cNvPr id="8" name="PA-102281"/>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a:xfrm rot="20881728">
            <a:off x="-244805" y="2308773"/>
            <a:ext cx="3758670" cy="3758670"/>
          </a:xfrm>
          <a:prstGeom prst="rect">
            <a:avLst/>
          </a:prstGeom>
        </p:spPr>
      </p:pic>
      <p:sp>
        <p:nvSpPr>
          <p:cNvPr id="3" name="矩形 2"/>
          <p:cNvSpPr/>
          <p:nvPr/>
        </p:nvSpPr>
        <p:spPr>
          <a:xfrm>
            <a:off x="1137920" y="402074"/>
            <a:ext cx="1757680" cy="583565"/>
          </a:xfrm>
          <a:prstGeom prst="rect">
            <a:avLst/>
          </a:prstGeom>
        </p:spPr>
        <p:txBody>
          <a:bodyPr wrap="none">
            <a:spAutoFit/>
          </a:bodyPr>
          <a:p>
            <a:pPr lvl="0" algn="ctr"/>
            <a:r>
              <a:rPr lang="en-US" altLang="zh-CN" sz="3200" b="1" u="sng" dirty="0">
                <a:solidFill>
                  <a:srgbClr val="2B6EAB"/>
                </a:solidFill>
                <a:latin typeface="微软雅黑" panose="020B0503020204020204" pitchFamily="34" charset="-122"/>
                <a:ea typeface="微软雅黑" panose="020B0503020204020204" pitchFamily="34" charset="-122"/>
              </a:rPr>
              <a:t>Phrases</a:t>
            </a:r>
            <a:endParaRPr lang="en-US" altLang="zh-CN" sz="3200" b="1" u="sng" dirty="0">
              <a:solidFill>
                <a:srgbClr val="2B6EA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247015"/>
            <a:ext cx="1251125" cy="893769"/>
          </a:xfrm>
          <a:prstGeom prst="round2DiagRect">
            <a:avLst/>
          </a:prstGeom>
        </p:spPr>
      </p:pic>
      <p:sp>
        <p:nvSpPr>
          <p:cNvPr id="4" name="PA-102277"/>
          <p:cNvSpPr/>
          <p:nvPr>
            <p:custDataLst>
              <p:tags r:id="rId2"/>
            </p:custDataLst>
          </p:nvPr>
        </p:nvSpPr>
        <p:spPr>
          <a:xfrm>
            <a:off x="3052445" y="985520"/>
            <a:ext cx="8768080" cy="5430520"/>
          </a:xfrm>
          <a:custGeom>
            <a:avLst/>
            <a:gdLst>
              <a:gd name="connsiteX0" fmla="*/ 6466 w 144016"/>
              <a:gd name="connsiteY0" fmla="*/ 0 h 871773"/>
              <a:gd name="connsiteX1" fmla="*/ 144016 w 144016"/>
              <a:gd name="connsiteY1" fmla="*/ 2329 h 871773"/>
              <a:gd name="connsiteX2" fmla="*/ 144016 w 144016"/>
              <a:gd name="connsiteY2" fmla="*/ 871773 h 871773"/>
              <a:gd name="connsiteX3" fmla="*/ 0 w 144016"/>
              <a:gd name="connsiteY3" fmla="*/ 871773 h 871773"/>
              <a:gd name="connsiteX4" fmla="*/ 6466 w 144016"/>
              <a:gd name="connsiteY4" fmla="*/ 0 h 871773"/>
              <a:gd name="connsiteX0-1" fmla="*/ 6466 w 144016"/>
              <a:gd name="connsiteY0-2" fmla="*/ 0 h 871773"/>
              <a:gd name="connsiteX1-3" fmla="*/ 144016 w 144016"/>
              <a:gd name="connsiteY1-4" fmla="*/ 2329 h 871773"/>
              <a:gd name="connsiteX2-5" fmla="*/ 144016 w 144016"/>
              <a:gd name="connsiteY2-6" fmla="*/ 871773 h 871773"/>
              <a:gd name="connsiteX3-7" fmla="*/ 0 w 144016"/>
              <a:gd name="connsiteY3-8" fmla="*/ 871773 h 871773"/>
              <a:gd name="connsiteX4-9" fmla="*/ 6466 w 144016"/>
              <a:gd name="connsiteY4-10" fmla="*/ 0 h 871773"/>
              <a:gd name="connsiteX0-11" fmla="*/ 6466 w 144016"/>
              <a:gd name="connsiteY0-12" fmla="*/ 0 h 871773"/>
              <a:gd name="connsiteX1-13" fmla="*/ 144016 w 144016"/>
              <a:gd name="connsiteY1-14" fmla="*/ 2329 h 871773"/>
              <a:gd name="connsiteX2-15" fmla="*/ 144016 w 144016"/>
              <a:gd name="connsiteY2-16" fmla="*/ 871773 h 871773"/>
              <a:gd name="connsiteX3-17" fmla="*/ 0 w 144016"/>
              <a:gd name="connsiteY3-18" fmla="*/ 871773 h 871773"/>
              <a:gd name="connsiteX4-19" fmla="*/ 6466 w 144016"/>
              <a:gd name="connsiteY4-20" fmla="*/ 0 h 871773"/>
              <a:gd name="connsiteX0-21" fmla="*/ 6466 w 144016"/>
              <a:gd name="connsiteY0-22" fmla="*/ 0 h 871773"/>
              <a:gd name="connsiteX1-23" fmla="*/ 144016 w 144016"/>
              <a:gd name="connsiteY1-24" fmla="*/ 2329 h 871773"/>
              <a:gd name="connsiteX2-25" fmla="*/ 144016 w 144016"/>
              <a:gd name="connsiteY2-26" fmla="*/ 871773 h 871773"/>
              <a:gd name="connsiteX3-27" fmla="*/ 0 w 144016"/>
              <a:gd name="connsiteY3-28" fmla="*/ 871773 h 871773"/>
              <a:gd name="connsiteX4-29" fmla="*/ 6466 w 144016"/>
              <a:gd name="connsiteY4-30" fmla="*/ 0 h 871773"/>
              <a:gd name="connsiteX0-31" fmla="*/ 8621 w 144016"/>
              <a:gd name="connsiteY0-32" fmla="*/ 0 h 871773"/>
              <a:gd name="connsiteX1-33" fmla="*/ 144016 w 144016"/>
              <a:gd name="connsiteY1-34" fmla="*/ 2329 h 871773"/>
              <a:gd name="connsiteX2-35" fmla="*/ 144016 w 144016"/>
              <a:gd name="connsiteY2-36" fmla="*/ 871773 h 871773"/>
              <a:gd name="connsiteX3-37" fmla="*/ 0 w 144016"/>
              <a:gd name="connsiteY3-38" fmla="*/ 871773 h 871773"/>
              <a:gd name="connsiteX4-39" fmla="*/ 8621 w 144016"/>
              <a:gd name="connsiteY4-40" fmla="*/ 0 h 871773"/>
              <a:gd name="connsiteX0-41" fmla="*/ 8621 w 144016"/>
              <a:gd name="connsiteY0-42" fmla="*/ 0 h 871773"/>
              <a:gd name="connsiteX1-43" fmla="*/ 144016 w 144016"/>
              <a:gd name="connsiteY1-44" fmla="*/ 2329 h 871773"/>
              <a:gd name="connsiteX2-45" fmla="*/ 144016 w 144016"/>
              <a:gd name="connsiteY2-46" fmla="*/ 871773 h 871773"/>
              <a:gd name="connsiteX3-47" fmla="*/ 0 w 144016"/>
              <a:gd name="connsiteY3-48" fmla="*/ 871773 h 871773"/>
              <a:gd name="connsiteX4-49" fmla="*/ 8621 w 144016"/>
              <a:gd name="connsiteY4-50" fmla="*/ 0 h 871773"/>
              <a:gd name="connsiteX0-51" fmla="*/ 8621 w 144016"/>
              <a:gd name="connsiteY0-52" fmla="*/ 0 h 871773"/>
              <a:gd name="connsiteX1-53" fmla="*/ 144016 w 144016"/>
              <a:gd name="connsiteY1-54" fmla="*/ 2329 h 871773"/>
              <a:gd name="connsiteX2-55" fmla="*/ 144016 w 144016"/>
              <a:gd name="connsiteY2-56" fmla="*/ 871773 h 871773"/>
              <a:gd name="connsiteX3-57" fmla="*/ 0 w 144016"/>
              <a:gd name="connsiteY3-58" fmla="*/ 871773 h 871773"/>
              <a:gd name="connsiteX4-59" fmla="*/ 8621 w 144016"/>
              <a:gd name="connsiteY4-60" fmla="*/ 0 h 8717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016" h="871773">
                <a:moveTo>
                  <a:pt x="8621" y="0"/>
                </a:moveTo>
                <a:lnTo>
                  <a:pt x="144016" y="2329"/>
                </a:lnTo>
                <a:lnTo>
                  <a:pt x="144016" y="871773"/>
                </a:lnTo>
                <a:lnTo>
                  <a:pt x="0" y="871773"/>
                </a:lnTo>
                <a:cubicBezTo>
                  <a:pt x="2617" y="574970"/>
                  <a:pt x="6081" y="280498"/>
                  <a:pt x="8621" y="0"/>
                </a:cubicBezTo>
                <a:close/>
              </a:path>
            </a:pathLst>
          </a:custGeom>
          <a:solidFill>
            <a:srgbClr val="1A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dirty="0">
              <a:latin typeface="微软雅黑" panose="020B0503020204020204" pitchFamily="34" charset="-122"/>
              <a:ea typeface="微软雅黑" panose="020B0503020204020204" pitchFamily="34" charset="-122"/>
            </a:endParaRPr>
          </a:p>
        </p:txBody>
      </p:sp>
      <p:sp>
        <p:nvSpPr>
          <p:cNvPr id="7" name="PA-102280"/>
          <p:cNvSpPr txBox="1"/>
          <p:nvPr>
            <p:custDataLst>
              <p:tags r:id="rId3"/>
            </p:custDataLst>
          </p:nvPr>
        </p:nvSpPr>
        <p:spPr>
          <a:xfrm>
            <a:off x="3862705" y="1120140"/>
            <a:ext cx="7957820" cy="535432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4000" b="1" dirty="0">
                <a:solidFill>
                  <a:srgbClr val="FFFF00"/>
                </a:solidFill>
                <a:latin typeface="Times New Roman" panose="02020603050405020304" charset="0"/>
                <a:ea typeface="微软雅黑" panose="020B0503020204020204" pitchFamily="34" charset="-122"/>
                <a:cs typeface="Times New Roman" panose="02020603050405020304" charset="0"/>
                <a:sym typeface="+mn-ea"/>
              </a:rPr>
              <a:t>a variety of</a:t>
            </a:r>
            <a:r>
              <a:rPr lang="en-US" altLang="zh-CN" sz="4000" b="1" dirty="0">
                <a:solidFill>
                  <a:srgbClr val="FFFF00"/>
                </a:solidFill>
                <a:latin typeface="Times New Roman" panose="02020603050405020304" charset="0"/>
                <a:ea typeface="微软雅黑" panose="020B0503020204020204" pitchFamily="34" charset="-122"/>
                <a:cs typeface="Times New Roman" panose="02020603050405020304" charset="0"/>
              </a:rPr>
              <a:t> </a:t>
            </a:r>
            <a:r>
              <a:rPr lang="zh-CN" altLang="en-US" sz="4000" b="1" dirty="0">
                <a:solidFill>
                  <a:srgbClr val="FFFF00"/>
                </a:solidFill>
                <a:latin typeface="Times New Roman" panose="02020603050405020304" charset="0"/>
                <a:ea typeface="微软雅黑" panose="020B0503020204020204" pitchFamily="34" charset="-122"/>
                <a:cs typeface="Times New Roman" panose="02020603050405020304" charset="0"/>
              </a:rPr>
              <a:t> </a:t>
            </a:r>
            <a:r>
              <a:rPr lang="zh-CN" altLang="en-US" sz="2800" b="1" dirty="0">
                <a:solidFill>
                  <a:srgbClr val="FFFF00"/>
                </a:solidFill>
                <a:latin typeface="Times New Roman" panose="02020603050405020304" charset="0"/>
                <a:ea typeface="微软雅黑" panose="020B0503020204020204" pitchFamily="34" charset="-122"/>
                <a:cs typeface="Times New Roman" panose="02020603050405020304" charset="0"/>
              </a:rPr>
              <a:t>各种各样的</a:t>
            </a:r>
            <a:endParaRPr lang="zh-CN" altLang="en-US" sz="28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rPr>
              <a:t>原文：</a:t>
            </a:r>
            <a:r>
              <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rPr>
              <a:t>East wear masks not just to protect themselves from illness but also for a variety of other reasons.</a:t>
            </a:r>
            <a:endPar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rPr>
              <a:t>造句： 有种类繁多的图案可供选择。</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en-US" altLang="zh-CN" sz="3200" b="1" dirty="0">
                <a:solidFill>
                  <a:schemeClr val="bg1"/>
                </a:solidFill>
                <a:latin typeface="Times New Roman" panose="02020603050405020304" charset="0"/>
                <a:ea typeface="微软雅黑" panose="020B0503020204020204" pitchFamily="34" charset="-122"/>
                <a:cs typeface="Times New Roman" panose="02020603050405020304" charset="0"/>
              </a:rPr>
              <a:t>There is a variety of patterns to choose from.</a:t>
            </a:r>
            <a:endParaRPr lang="zh-CN" altLang="zh-CN" sz="3200" b="1" dirty="0">
              <a:solidFill>
                <a:schemeClr val="bg1"/>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endParaRPr lang="zh-CN" altLang="zh-CN" sz="32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pic>
        <p:nvPicPr>
          <p:cNvPr id="8" name="PA-102281"/>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a:xfrm rot="20881728">
            <a:off x="-244805" y="2308773"/>
            <a:ext cx="3758670" cy="3758670"/>
          </a:xfrm>
          <a:prstGeom prst="rect">
            <a:avLst/>
          </a:prstGeom>
        </p:spPr>
      </p:pic>
      <p:sp>
        <p:nvSpPr>
          <p:cNvPr id="3" name="矩形 2"/>
          <p:cNvSpPr/>
          <p:nvPr/>
        </p:nvSpPr>
        <p:spPr>
          <a:xfrm>
            <a:off x="1137920" y="402074"/>
            <a:ext cx="1757680" cy="583565"/>
          </a:xfrm>
          <a:prstGeom prst="rect">
            <a:avLst/>
          </a:prstGeom>
        </p:spPr>
        <p:txBody>
          <a:bodyPr wrap="none">
            <a:spAutoFit/>
          </a:bodyPr>
          <a:p>
            <a:pPr lvl="0" algn="ctr"/>
            <a:r>
              <a:rPr lang="en-US" altLang="zh-CN" sz="3200" b="1" u="sng" dirty="0">
                <a:solidFill>
                  <a:srgbClr val="2B6EAB"/>
                </a:solidFill>
                <a:latin typeface="微软雅黑" panose="020B0503020204020204" pitchFamily="34" charset="-122"/>
                <a:ea typeface="微软雅黑" panose="020B0503020204020204" pitchFamily="34" charset="-122"/>
              </a:rPr>
              <a:t>Phrases</a:t>
            </a:r>
            <a:endParaRPr lang="en-US" altLang="zh-CN" sz="3200" b="1" u="sng" dirty="0">
              <a:solidFill>
                <a:srgbClr val="2B6EA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IMG_0348(20200319-223943)"/>
          <p:cNvPicPr>
            <a:picLocks noChangeAspect="1"/>
          </p:cNvPicPr>
          <p:nvPr/>
        </p:nvPicPr>
        <p:blipFill>
          <a:blip r:embed="rId1"/>
          <a:stretch>
            <a:fillRect/>
          </a:stretch>
        </p:blipFill>
        <p:spPr>
          <a:xfrm>
            <a:off x="9022080" y="1850390"/>
            <a:ext cx="3234055" cy="4571365"/>
          </a:xfrm>
          <a:prstGeom prst="rect">
            <a:avLst/>
          </a:prstGeom>
        </p:spPr>
      </p:pic>
      <p:pic>
        <p:nvPicPr>
          <p:cNvPr id="5" name="图片 4" descr="IMG_0347(20200319-223923)"/>
          <p:cNvPicPr>
            <a:picLocks noChangeAspect="1"/>
          </p:cNvPicPr>
          <p:nvPr/>
        </p:nvPicPr>
        <p:blipFill>
          <a:blip r:embed="rId2"/>
          <a:stretch>
            <a:fillRect/>
          </a:stretch>
        </p:blipFill>
        <p:spPr>
          <a:xfrm>
            <a:off x="6344285" y="1850390"/>
            <a:ext cx="2661285" cy="4561840"/>
          </a:xfrm>
          <a:prstGeom prst="rect">
            <a:avLst/>
          </a:prstGeom>
        </p:spPr>
      </p:pic>
      <p:pic>
        <p:nvPicPr>
          <p:cNvPr id="6" name="图片 5" descr="IMG_0346(20200319-223914)"/>
          <p:cNvPicPr>
            <a:picLocks noChangeAspect="1"/>
          </p:cNvPicPr>
          <p:nvPr/>
        </p:nvPicPr>
        <p:blipFill>
          <a:blip r:embed="rId3"/>
          <a:stretch>
            <a:fillRect/>
          </a:stretch>
        </p:blipFill>
        <p:spPr>
          <a:xfrm>
            <a:off x="219075" y="1840865"/>
            <a:ext cx="3427095" cy="4571365"/>
          </a:xfrm>
          <a:prstGeom prst="rect">
            <a:avLst/>
          </a:prstGeom>
        </p:spPr>
      </p:pic>
      <p:pic>
        <p:nvPicPr>
          <p:cNvPr id="7" name="图片 6" descr="IMG_0344(20200319-223848)"/>
          <p:cNvPicPr>
            <a:picLocks noChangeAspect="1"/>
          </p:cNvPicPr>
          <p:nvPr/>
        </p:nvPicPr>
        <p:blipFill>
          <a:blip r:embed="rId4"/>
          <a:stretch>
            <a:fillRect/>
          </a:stretch>
        </p:blipFill>
        <p:spPr>
          <a:xfrm>
            <a:off x="3460115" y="1840865"/>
            <a:ext cx="3046730" cy="4571365"/>
          </a:xfrm>
          <a:prstGeom prst="rect">
            <a:avLst/>
          </a:prstGeom>
        </p:spPr>
      </p:pic>
      <p:sp>
        <p:nvSpPr>
          <p:cNvPr id="19" name="PA-文本框 1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custDataLst>
              <p:tags r:id="rId5"/>
            </p:custDataLst>
          </p:nvPr>
        </p:nvSpPr>
        <p:spPr>
          <a:xfrm>
            <a:off x="219075" y="342900"/>
            <a:ext cx="11650980" cy="1967230"/>
          </a:xfrm>
          <a:prstGeom prst="rect">
            <a:avLst/>
          </a:prstGeom>
          <a:noFill/>
          <a:effectLst/>
        </p:spPr>
        <p:txBody>
          <a:bodyPr wrap="square" lIns="121899" tIns="60949" rIns="121899" bIns="60949" rtlCol="0">
            <a:spAutoFit/>
          </a:bodyPr>
          <a:p>
            <a:pPr lvl="0" algn="ctr"/>
            <a:r>
              <a:rPr lang="en-US" altLang="zh-CN" sz="6000" b="1" u="sng" dirty="0">
                <a:solidFill>
                  <a:srgbClr val="2B6EAB"/>
                </a:solidFill>
                <a:latin typeface="微软雅黑" panose="020B0503020204020204" pitchFamily="34" charset="-122"/>
                <a:ea typeface="微软雅黑" panose="020B0503020204020204" pitchFamily="34" charset="-122"/>
                <a:sym typeface="+mn-ea"/>
              </a:rPr>
              <a:t>Heroes in Harm's Way</a:t>
            </a:r>
            <a:endParaRPr lang="en-US" altLang="zh-CN" sz="6000" b="1" u="sng" dirty="0">
              <a:solidFill>
                <a:srgbClr val="2B6EAB"/>
              </a:solidFill>
              <a:latin typeface="微软雅黑" panose="020B0503020204020204" pitchFamily="34" charset="-122"/>
              <a:ea typeface="微软雅黑" panose="020B0503020204020204" pitchFamily="34" charset="-122"/>
            </a:endParaRPr>
          </a:p>
          <a:p>
            <a:pPr lvl="0" algn="ctr"/>
            <a:r>
              <a:rPr lang="en-US" altLang="zh-CN" sz="6000" b="1" u="sng" dirty="0">
                <a:solidFill>
                  <a:srgbClr val="2B6EAB"/>
                </a:solidFill>
                <a:latin typeface="微软雅黑" panose="020B0503020204020204" pitchFamily="34" charset="-122"/>
                <a:ea typeface="微软雅黑" panose="020B0503020204020204" pitchFamily="34" charset="-122"/>
              </a:rPr>
              <a:t> </a:t>
            </a:r>
            <a:endParaRPr lang="en-US" altLang="zh-CN" sz="6000" b="1" u="sng" dirty="0">
              <a:solidFill>
                <a:srgbClr val="2B6EA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247015"/>
            <a:ext cx="1251125" cy="893769"/>
          </a:xfrm>
          <a:prstGeom prst="round2DiagRect">
            <a:avLst/>
          </a:prstGeom>
        </p:spPr>
      </p:pic>
      <p:sp>
        <p:nvSpPr>
          <p:cNvPr id="4" name="PA-102277"/>
          <p:cNvSpPr/>
          <p:nvPr>
            <p:custDataLst>
              <p:tags r:id="rId2"/>
            </p:custDataLst>
          </p:nvPr>
        </p:nvSpPr>
        <p:spPr>
          <a:xfrm>
            <a:off x="3052445" y="985520"/>
            <a:ext cx="8723630" cy="5430520"/>
          </a:xfrm>
          <a:custGeom>
            <a:avLst/>
            <a:gdLst>
              <a:gd name="connsiteX0" fmla="*/ 6466 w 144016"/>
              <a:gd name="connsiteY0" fmla="*/ 0 h 871773"/>
              <a:gd name="connsiteX1" fmla="*/ 144016 w 144016"/>
              <a:gd name="connsiteY1" fmla="*/ 2329 h 871773"/>
              <a:gd name="connsiteX2" fmla="*/ 144016 w 144016"/>
              <a:gd name="connsiteY2" fmla="*/ 871773 h 871773"/>
              <a:gd name="connsiteX3" fmla="*/ 0 w 144016"/>
              <a:gd name="connsiteY3" fmla="*/ 871773 h 871773"/>
              <a:gd name="connsiteX4" fmla="*/ 6466 w 144016"/>
              <a:gd name="connsiteY4" fmla="*/ 0 h 871773"/>
              <a:gd name="connsiteX0-1" fmla="*/ 6466 w 144016"/>
              <a:gd name="connsiteY0-2" fmla="*/ 0 h 871773"/>
              <a:gd name="connsiteX1-3" fmla="*/ 144016 w 144016"/>
              <a:gd name="connsiteY1-4" fmla="*/ 2329 h 871773"/>
              <a:gd name="connsiteX2-5" fmla="*/ 144016 w 144016"/>
              <a:gd name="connsiteY2-6" fmla="*/ 871773 h 871773"/>
              <a:gd name="connsiteX3-7" fmla="*/ 0 w 144016"/>
              <a:gd name="connsiteY3-8" fmla="*/ 871773 h 871773"/>
              <a:gd name="connsiteX4-9" fmla="*/ 6466 w 144016"/>
              <a:gd name="connsiteY4-10" fmla="*/ 0 h 871773"/>
              <a:gd name="connsiteX0-11" fmla="*/ 6466 w 144016"/>
              <a:gd name="connsiteY0-12" fmla="*/ 0 h 871773"/>
              <a:gd name="connsiteX1-13" fmla="*/ 144016 w 144016"/>
              <a:gd name="connsiteY1-14" fmla="*/ 2329 h 871773"/>
              <a:gd name="connsiteX2-15" fmla="*/ 144016 w 144016"/>
              <a:gd name="connsiteY2-16" fmla="*/ 871773 h 871773"/>
              <a:gd name="connsiteX3-17" fmla="*/ 0 w 144016"/>
              <a:gd name="connsiteY3-18" fmla="*/ 871773 h 871773"/>
              <a:gd name="connsiteX4-19" fmla="*/ 6466 w 144016"/>
              <a:gd name="connsiteY4-20" fmla="*/ 0 h 871773"/>
              <a:gd name="connsiteX0-21" fmla="*/ 6466 w 144016"/>
              <a:gd name="connsiteY0-22" fmla="*/ 0 h 871773"/>
              <a:gd name="connsiteX1-23" fmla="*/ 144016 w 144016"/>
              <a:gd name="connsiteY1-24" fmla="*/ 2329 h 871773"/>
              <a:gd name="connsiteX2-25" fmla="*/ 144016 w 144016"/>
              <a:gd name="connsiteY2-26" fmla="*/ 871773 h 871773"/>
              <a:gd name="connsiteX3-27" fmla="*/ 0 w 144016"/>
              <a:gd name="connsiteY3-28" fmla="*/ 871773 h 871773"/>
              <a:gd name="connsiteX4-29" fmla="*/ 6466 w 144016"/>
              <a:gd name="connsiteY4-30" fmla="*/ 0 h 871773"/>
              <a:gd name="connsiteX0-31" fmla="*/ 8621 w 144016"/>
              <a:gd name="connsiteY0-32" fmla="*/ 0 h 871773"/>
              <a:gd name="connsiteX1-33" fmla="*/ 144016 w 144016"/>
              <a:gd name="connsiteY1-34" fmla="*/ 2329 h 871773"/>
              <a:gd name="connsiteX2-35" fmla="*/ 144016 w 144016"/>
              <a:gd name="connsiteY2-36" fmla="*/ 871773 h 871773"/>
              <a:gd name="connsiteX3-37" fmla="*/ 0 w 144016"/>
              <a:gd name="connsiteY3-38" fmla="*/ 871773 h 871773"/>
              <a:gd name="connsiteX4-39" fmla="*/ 8621 w 144016"/>
              <a:gd name="connsiteY4-40" fmla="*/ 0 h 871773"/>
              <a:gd name="connsiteX0-41" fmla="*/ 8621 w 144016"/>
              <a:gd name="connsiteY0-42" fmla="*/ 0 h 871773"/>
              <a:gd name="connsiteX1-43" fmla="*/ 144016 w 144016"/>
              <a:gd name="connsiteY1-44" fmla="*/ 2329 h 871773"/>
              <a:gd name="connsiteX2-45" fmla="*/ 144016 w 144016"/>
              <a:gd name="connsiteY2-46" fmla="*/ 871773 h 871773"/>
              <a:gd name="connsiteX3-47" fmla="*/ 0 w 144016"/>
              <a:gd name="connsiteY3-48" fmla="*/ 871773 h 871773"/>
              <a:gd name="connsiteX4-49" fmla="*/ 8621 w 144016"/>
              <a:gd name="connsiteY4-50" fmla="*/ 0 h 871773"/>
              <a:gd name="connsiteX0-51" fmla="*/ 8621 w 144016"/>
              <a:gd name="connsiteY0-52" fmla="*/ 0 h 871773"/>
              <a:gd name="connsiteX1-53" fmla="*/ 144016 w 144016"/>
              <a:gd name="connsiteY1-54" fmla="*/ 2329 h 871773"/>
              <a:gd name="connsiteX2-55" fmla="*/ 144016 w 144016"/>
              <a:gd name="connsiteY2-56" fmla="*/ 871773 h 871773"/>
              <a:gd name="connsiteX3-57" fmla="*/ 0 w 144016"/>
              <a:gd name="connsiteY3-58" fmla="*/ 871773 h 871773"/>
              <a:gd name="connsiteX4-59" fmla="*/ 8621 w 144016"/>
              <a:gd name="connsiteY4-60" fmla="*/ 0 h 8717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016" h="871773">
                <a:moveTo>
                  <a:pt x="8621" y="0"/>
                </a:moveTo>
                <a:lnTo>
                  <a:pt x="144016" y="2329"/>
                </a:lnTo>
                <a:lnTo>
                  <a:pt x="144016" y="871773"/>
                </a:lnTo>
                <a:lnTo>
                  <a:pt x="0" y="871773"/>
                </a:lnTo>
                <a:cubicBezTo>
                  <a:pt x="2617" y="574970"/>
                  <a:pt x="6081" y="280498"/>
                  <a:pt x="8621" y="0"/>
                </a:cubicBezTo>
                <a:close/>
              </a:path>
            </a:pathLst>
          </a:custGeom>
          <a:solidFill>
            <a:srgbClr val="1A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dirty="0">
              <a:latin typeface="微软雅黑" panose="020B0503020204020204" pitchFamily="34" charset="-122"/>
              <a:ea typeface="微软雅黑" panose="020B0503020204020204" pitchFamily="34" charset="-122"/>
            </a:endParaRPr>
          </a:p>
        </p:txBody>
      </p:sp>
      <p:sp>
        <p:nvSpPr>
          <p:cNvPr id="7" name="PA-102280"/>
          <p:cNvSpPr txBox="1"/>
          <p:nvPr>
            <p:custDataLst>
              <p:tags r:id="rId3"/>
            </p:custDataLst>
          </p:nvPr>
        </p:nvSpPr>
        <p:spPr>
          <a:xfrm>
            <a:off x="3717290" y="1313815"/>
            <a:ext cx="8084185" cy="443103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sym typeface="+mn-ea"/>
              </a:rPr>
              <a:t>take ... into consideration </a:t>
            </a:r>
            <a:r>
              <a:rPr lang="zh-CN" altLang="en-US" sz="2800" b="1" dirty="0">
                <a:solidFill>
                  <a:srgbClr val="FFFF00"/>
                </a:solidFill>
                <a:latin typeface="Times New Roman" panose="02020603050405020304" charset="0"/>
                <a:ea typeface="微软雅黑" panose="020B0503020204020204" pitchFamily="34" charset="-122"/>
                <a:cs typeface="Times New Roman" panose="02020603050405020304" charset="0"/>
                <a:sym typeface="+mn-ea"/>
              </a:rPr>
              <a:t>把...考虑进来</a:t>
            </a:r>
            <a:endParaRPr lang="en-US" altLang="zh-CN" sz="28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rPr>
              <a:t>原文：</a:t>
            </a:r>
            <a:r>
              <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rPr>
              <a:t>That’s because human beings are social creatures who take into consideration what other members of society think of us. </a:t>
            </a:r>
            <a:endPar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rPr>
              <a:t>造句： 你要把天气情况考虑进来。</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pic>
        <p:nvPicPr>
          <p:cNvPr id="8" name="PA-102281"/>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a:xfrm rot="20881728">
            <a:off x="-244805" y="2308773"/>
            <a:ext cx="3758670" cy="3758670"/>
          </a:xfrm>
          <a:prstGeom prst="rect">
            <a:avLst/>
          </a:prstGeom>
        </p:spPr>
      </p:pic>
      <p:sp>
        <p:nvSpPr>
          <p:cNvPr id="3" name="矩形 2"/>
          <p:cNvSpPr/>
          <p:nvPr/>
        </p:nvSpPr>
        <p:spPr>
          <a:xfrm>
            <a:off x="1137920" y="402074"/>
            <a:ext cx="1757680" cy="583565"/>
          </a:xfrm>
          <a:prstGeom prst="rect">
            <a:avLst/>
          </a:prstGeom>
        </p:spPr>
        <p:txBody>
          <a:bodyPr wrap="none">
            <a:spAutoFit/>
          </a:bodyPr>
          <a:p>
            <a:pPr lvl="0" algn="ctr"/>
            <a:r>
              <a:rPr lang="en-US" altLang="zh-CN" sz="3200" b="1" u="sng" dirty="0">
                <a:solidFill>
                  <a:srgbClr val="2B6EAB"/>
                </a:solidFill>
                <a:latin typeface="微软雅黑" panose="020B0503020204020204" pitchFamily="34" charset="-122"/>
                <a:ea typeface="微软雅黑" panose="020B0503020204020204" pitchFamily="34" charset="-122"/>
              </a:rPr>
              <a:t>Phrases</a:t>
            </a:r>
            <a:endParaRPr lang="en-US" altLang="zh-CN" sz="3200" b="1" u="sng" dirty="0">
              <a:solidFill>
                <a:srgbClr val="2B6EA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247015"/>
            <a:ext cx="1251125" cy="893769"/>
          </a:xfrm>
          <a:prstGeom prst="round2DiagRect">
            <a:avLst/>
          </a:prstGeom>
        </p:spPr>
      </p:pic>
      <p:sp>
        <p:nvSpPr>
          <p:cNvPr id="4" name="PA-102277"/>
          <p:cNvSpPr/>
          <p:nvPr>
            <p:custDataLst>
              <p:tags r:id="rId2"/>
            </p:custDataLst>
          </p:nvPr>
        </p:nvSpPr>
        <p:spPr>
          <a:xfrm>
            <a:off x="3052445" y="985520"/>
            <a:ext cx="8723630" cy="5430520"/>
          </a:xfrm>
          <a:custGeom>
            <a:avLst/>
            <a:gdLst>
              <a:gd name="connsiteX0" fmla="*/ 6466 w 144016"/>
              <a:gd name="connsiteY0" fmla="*/ 0 h 871773"/>
              <a:gd name="connsiteX1" fmla="*/ 144016 w 144016"/>
              <a:gd name="connsiteY1" fmla="*/ 2329 h 871773"/>
              <a:gd name="connsiteX2" fmla="*/ 144016 w 144016"/>
              <a:gd name="connsiteY2" fmla="*/ 871773 h 871773"/>
              <a:gd name="connsiteX3" fmla="*/ 0 w 144016"/>
              <a:gd name="connsiteY3" fmla="*/ 871773 h 871773"/>
              <a:gd name="connsiteX4" fmla="*/ 6466 w 144016"/>
              <a:gd name="connsiteY4" fmla="*/ 0 h 871773"/>
              <a:gd name="connsiteX0-1" fmla="*/ 6466 w 144016"/>
              <a:gd name="connsiteY0-2" fmla="*/ 0 h 871773"/>
              <a:gd name="connsiteX1-3" fmla="*/ 144016 w 144016"/>
              <a:gd name="connsiteY1-4" fmla="*/ 2329 h 871773"/>
              <a:gd name="connsiteX2-5" fmla="*/ 144016 w 144016"/>
              <a:gd name="connsiteY2-6" fmla="*/ 871773 h 871773"/>
              <a:gd name="connsiteX3-7" fmla="*/ 0 w 144016"/>
              <a:gd name="connsiteY3-8" fmla="*/ 871773 h 871773"/>
              <a:gd name="connsiteX4-9" fmla="*/ 6466 w 144016"/>
              <a:gd name="connsiteY4-10" fmla="*/ 0 h 871773"/>
              <a:gd name="connsiteX0-11" fmla="*/ 6466 w 144016"/>
              <a:gd name="connsiteY0-12" fmla="*/ 0 h 871773"/>
              <a:gd name="connsiteX1-13" fmla="*/ 144016 w 144016"/>
              <a:gd name="connsiteY1-14" fmla="*/ 2329 h 871773"/>
              <a:gd name="connsiteX2-15" fmla="*/ 144016 w 144016"/>
              <a:gd name="connsiteY2-16" fmla="*/ 871773 h 871773"/>
              <a:gd name="connsiteX3-17" fmla="*/ 0 w 144016"/>
              <a:gd name="connsiteY3-18" fmla="*/ 871773 h 871773"/>
              <a:gd name="connsiteX4-19" fmla="*/ 6466 w 144016"/>
              <a:gd name="connsiteY4-20" fmla="*/ 0 h 871773"/>
              <a:gd name="connsiteX0-21" fmla="*/ 6466 w 144016"/>
              <a:gd name="connsiteY0-22" fmla="*/ 0 h 871773"/>
              <a:gd name="connsiteX1-23" fmla="*/ 144016 w 144016"/>
              <a:gd name="connsiteY1-24" fmla="*/ 2329 h 871773"/>
              <a:gd name="connsiteX2-25" fmla="*/ 144016 w 144016"/>
              <a:gd name="connsiteY2-26" fmla="*/ 871773 h 871773"/>
              <a:gd name="connsiteX3-27" fmla="*/ 0 w 144016"/>
              <a:gd name="connsiteY3-28" fmla="*/ 871773 h 871773"/>
              <a:gd name="connsiteX4-29" fmla="*/ 6466 w 144016"/>
              <a:gd name="connsiteY4-30" fmla="*/ 0 h 871773"/>
              <a:gd name="connsiteX0-31" fmla="*/ 8621 w 144016"/>
              <a:gd name="connsiteY0-32" fmla="*/ 0 h 871773"/>
              <a:gd name="connsiteX1-33" fmla="*/ 144016 w 144016"/>
              <a:gd name="connsiteY1-34" fmla="*/ 2329 h 871773"/>
              <a:gd name="connsiteX2-35" fmla="*/ 144016 w 144016"/>
              <a:gd name="connsiteY2-36" fmla="*/ 871773 h 871773"/>
              <a:gd name="connsiteX3-37" fmla="*/ 0 w 144016"/>
              <a:gd name="connsiteY3-38" fmla="*/ 871773 h 871773"/>
              <a:gd name="connsiteX4-39" fmla="*/ 8621 w 144016"/>
              <a:gd name="connsiteY4-40" fmla="*/ 0 h 871773"/>
              <a:gd name="connsiteX0-41" fmla="*/ 8621 w 144016"/>
              <a:gd name="connsiteY0-42" fmla="*/ 0 h 871773"/>
              <a:gd name="connsiteX1-43" fmla="*/ 144016 w 144016"/>
              <a:gd name="connsiteY1-44" fmla="*/ 2329 h 871773"/>
              <a:gd name="connsiteX2-45" fmla="*/ 144016 w 144016"/>
              <a:gd name="connsiteY2-46" fmla="*/ 871773 h 871773"/>
              <a:gd name="connsiteX3-47" fmla="*/ 0 w 144016"/>
              <a:gd name="connsiteY3-48" fmla="*/ 871773 h 871773"/>
              <a:gd name="connsiteX4-49" fmla="*/ 8621 w 144016"/>
              <a:gd name="connsiteY4-50" fmla="*/ 0 h 871773"/>
              <a:gd name="connsiteX0-51" fmla="*/ 8621 w 144016"/>
              <a:gd name="connsiteY0-52" fmla="*/ 0 h 871773"/>
              <a:gd name="connsiteX1-53" fmla="*/ 144016 w 144016"/>
              <a:gd name="connsiteY1-54" fmla="*/ 2329 h 871773"/>
              <a:gd name="connsiteX2-55" fmla="*/ 144016 w 144016"/>
              <a:gd name="connsiteY2-56" fmla="*/ 871773 h 871773"/>
              <a:gd name="connsiteX3-57" fmla="*/ 0 w 144016"/>
              <a:gd name="connsiteY3-58" fmla="*/ 871773 h 871773"/>
              <a:gd name="connsiteX4-59" fmla="*/ 8621 w 144016"/>
              <a:gd name="connsiteY4-60" fmla="*/ 0 h 8717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016" h="871773">
                <a:moveTo>
                  <a:pt x="8621" y="0"/>
                </a:moveTo>
                <a:lnTo>
                  <a:pt x="144016" y="2329"/>
                </a:lnTo>
                <a:lnTo>
                  <a:pt x="144016" y="871773"/>
                </a:lnTo>
                <a:lnTo>
                  <a:pt x="0" y="871773"/>
                </a:lnTo>
                <a:cubicBezTo>
                  <a:pt x="2617" y="574970"/>
                  <a:pt x="6081" y="280498"/>
                  <a:pt x="8621" y="0"/>
                </a:cubicBezTo>
                <a:close/>
              </a:path>
            </a:pathLst>
          </a:custGeom>
          <a:solidFill>
            <a:srgbClr val="1A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dirty="0">
              <a:latin typeface="微软雅黑" panose="020B0503020204020204" pitchFamily="34" charset="-122"/>
              <a:ea typeface="微软雅黑" panose="020B0503020204020204" pitchFamily="34" charset="-122"/>
            </a:endParaRPr>
          </a:p>
        </p:txBody>
      </p:sp>
      <p:sp>
        <p:nvSpPr>
          <p:cNvPr id="7" name="PA-102280"/>
          <p:cNvSpPr txBox="1"/>
          <p:nvPr>
            <p:custDataLst>
              <p:tags r:id="rId3"/>
            </p:custDataLst>
          </p:nvPr>
        </p:nvSpPr>
        <p:spPr>
          <a:xfrm>
            <a:off x="3585210" y="1313815"/>
            <a:ext cx="8298180" cy="526224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sym typeface="+mn-ea"/>
              </a:rPr>
              <a:t>take ... into consideration </a:t>
            </a:r>
            <a:r>
              <a:rPr lang="zh-CN" altLang="en-US" sz="2800" b="1" dirty="0">
                <a:solidFill>
                  <a:srgbClr val="FFFF00"/>
                </a:solidFill>
                <a:latin typeface="Times New Roman" panose="02020603050405020304" charset="0"/>
                <a:ea typeface="微软雅黑" panose="020B0503020204020204" pitchFamily="34" charset="-122"/>
                <a:cs typeface="Times New Roman" panose="02020603050405020304" charset="0"/>
                <a:sym typeface="+mn-ea"/>
              </a:rPr>
              <a:t>把...考虑进来</a:t>
            </a:r>
            <a:endParaRPr lang="en-US" altLang="zh-CN" sz="28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rPr>
              <a:t>原文：</a:t>
            </a:r>
            <a:r>
              <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rPr>
              <a:t>That’s because human beings are social creatures who take into consideration what other members of society think of us. </a:t>
            </a:r>
            <a:endParaRPr lang="en-US" altLang="zh-CN" sz="3200" b="1" dirty="0">
              <a:solidFill>
                <a:srgbClr val="FFFF00"/>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rPr>
              <a:t>造句： 你要把天气情况考虑进来。</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r>
              <a:rPr lang="en-US" altLang="zh-CN" sz="3200" b="1" dirty="0">
                <a:solidFill>
                  <a:schemeClr val="bg1"/>
                </a:solidFill>
                <a:latin typeface="Times New Roman" panose="02020603050405020304" charset="0"/>
                <a:ea typeface="微软雅黑" panose="020B0503020204020204" pitchFamily="34" charset="-122"/>
                <a:cs typeface="Times New Roman" panose="02020603050405020304" charset="0"/>
              </a:rPr>
              <a:t>You should take the weather into </a:t>
            </a:r>
            <a:r>
              <a:rPr lang="en-US" altLang="zh-CN" sz="2800" b="1" dirty="0">
                <a:solidFill>
                  <a:schemeClr val="bg1"/>
                </a:solidFill>
                <a:latin typeface="Times New Roman" panose="02020603050405020304" charset="0"/>
                <a:ea typeface="微软雅黑" panose="020B0503020204020204" pitchFamily="34" charset="-122"/>
                <a:cs typeface="Times New Roman" panose="02020603050405020304" charset="0"/>
              </a:rPr>
              <a:t>consideration.</a:t>
            </a:r>
            <a:endParaRPr lang="zh-CN" altLang="zh-CN" sz="3200" b="1" dirty="0">
              <a:solidFill>
                <a:schemeClr val="bg1"/>
              </a:solidFill>
              <a:latin typeface="Times New Roman" panose="02020603050405020304" charset="0"/>
              <a:ea typeface="微软雅黑" panose="020B0503020204020204" pitchFamily="34" charset="-122"/>
              <a:cs typeface="Times New Roman" panose="02020603050405020304" charset="0"/>
            </a:endParaRPr>
          </a:p>
          <a:p>
            <a:pPr indent="0">
              <a:lnSpc>
                <a:spcPct val="150000"/>
              </a:lnSpc>
              <a:buFont typeface="Arial" panose="020B0604020202020204" pitchFamily="34" charset="0"/>
              <a:buNone/>
            </a:pPr>
            <a:endParaRPr lang="zh-CN" altLang="zh-CN" sz="32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pic>
        <p:nvPicPr>
          <p:cNvPr id="8" name="PA-102281"/>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a:xfrm rot="20881728">
            <a:off x="-244805" y="2308773"/>
            <a:ext cx="3758670" cy="3758670"/>
          </a:xfrm>
          <a:prstGeom prst="rect">
            <a:avLst/>
          </a:prstGeom>
        </p:spPr>
      </p:pic>
      <p:sp>
        <p:nvSpPr>
          <p:cNvPr id="3" name="矩形 2"/>
          <p:cNvSpPr/>
          <p:nvPr/>
        </p:nvSpPr>
        <p:spPr>
          <a:xfrm>
            <a:off x="1137920" y="402074"/>
            <a:ext cx="1757680" cy="583565"/>
          </a:xfrm>
          <a:prstGeom prst="rect">
            <a:avLst/>
          </a:prstGeom>
        </p:spPr>
        <p:txBody>
          <a:bodyPr wrap="none">
            <a:spAutoFit/>
          </a:bodyPr>
          <a:p>
            <a:pPr lvl="0" algn="ctr"/>
            <a:r>
              <a:rPr lang="en-US" altLang="zh-CN" sz="3200" b="1" u="sng" dirty="0">
                <a:solidFill>
                  <a:srgbClr val="2B6EAB"/>
                </a:solidFill>
                <a:latin typeface="微软雅黑" panose="020B0503020204020204" pitchFamily="34" charset="-122"/>
                <a:ea typeface="微软雅黑" panose="020B0503020204020204" pitchFamily="34" charset="-122"/>
              </a:rPr>
              <a:t>Phrases</a:t>
            </a:r>
            <a:endParaRPr lang="en-US" altLang="zh-CN" sz="3200" b="1" u="sng" dirty="0">
              <a:solidFill>
                <a:srgbClr val="2B6EA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246380"/>
            <a:ext cx="1251125" cy="893769"/>
          </a:xfrm>
          <a:prstGeom prst="rect">
            <a:avLst/>
          </a:prstGeom>
        </p:spPr>
      </p:pic>
      <p:sp>
        <p:nvSpPr>
          <p:cNvPr id="2" name="矩形 1"/>
          <p:cNvSpPr/>
          <p:nvPr/>
        </p:nvSpPr>
        <p:spPr>
          <a:xfrm>
            <a:off x="1051560" y="402074"/>
            <a:ext cx="3468370" cy="583565"/>
          </a:xfrm>
          <a:prstGeom prst="rect">
            <a:avLst/>
          </a:prstGeom>
        </p:spPr>
        <p:txBody>
          <a:bodyPr wrap="none">
            <a:spAutoFit/>
          </a:bodyPr>
          <a:lstStyle/>
          <a:p>
            <a:pPr lvl="0" algn="ctr"/>
            <a:r>
              <a:rPr lang="en-US" altLang="zh-CN" sz="3200" b="1" u="sng" dirty="0">
                <a:solidFill>
                  <a:srgbClr val="2B6EAB"/>
                </a:solidFill>
                <a:latin typeface="微软雅黑" panose="020B0503020204020204" pitchFamily="34" charset="-122"/>
                <a:ea typeface="微软雅黑" panose="020B0503020204020204" pitchFamily="34" charset="-122"/>
              </a:rPr>
              <a:t>Language Focus</a:t>
            </a:r>
            <a:endParaRPr lang="en-US" altLang="zh-CN" sz="3200" b="1" u="sng" dirty="0">
              <a:solidFill>
                <a:srgbClr val="2B6EAB"/>
              </a:solidFill>
              <a:latin typeface="微软雅黑" panose="020B0503020204020204" pitchFamily="34" charset="-122"/>
              <a:ea typeface="微软雅黑" panose="020B0503020204020204" pitchFamily="34" charset="-122"/>
            </a:endParaRPr>
          </a:p>
        </p:txBody>
      </p:sp>
      <p:sp>
        <p:nvSpPr>
          <p:cNvPr id="5" name="PA-102254"/>
          <p:cNvSpPr txBox="1"/>
          <p:nvPr>
            <p:custDataLst>
              <p:tags r:id="rId2"/>
            </p:custDataLst>
          </p:nvPr>
        </p:nvSpPr>
        <p:spPr>
          <a:xfrm>
            <a:off x="247015" y="1141095"/>
            <a:ext cx="11674475" cy="5346700"/>
          </a:xfrm>
          <a:prstGeom prst="parallelogram">
            <a:avLst>
              <a:gd name="adj" fmla="val 0"/>
            </a:avLst>
          </a:prstGeom>
          <a:solidFill>
            <a:srgbClr val="2B6EAB"/>
          </a:solidFill>
          <a:ln w="5715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defPPr>
            <a:lvl1pPr algn="ctr">
              <a:defRPr>
                <a:solidFill>
                  <a:schemeClr val="lt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2800" dirty="0">
                <a:solidFill>
                  <a:schemeClr val="bg1"/>
                </a:solidFill>
                <a:latin typeface="Times New Roman" panose="02020603050405020304" charset="0"/>
                <a:cs typeface="Times New Roman" panose="02020603050405020304" charset="0"/>
              </a:rPr>
              <a:t>1. Most people from the East believe that</a:t>
            </a:r>
            <a:r>
              <a:rPr lang="en-US" altLang="zh-CN" sz="2800" u="sng" dirty="0">
                <a:solidFill>
                  <a:schemeClr val="bg1"/>
                </a:solidFill>
                <a:latin typeface="Times New Roman" panose="02020603050405020304" charset="0"/>
                <a:cs typeface="Times New Roman" panose="02020603050405020304" charset="0"/>
              </a:rPr>
              <a:t>                  </a:t>
            </a:r>
            <a:r>
              <a:rPr lang="en-US" altLang="zh-CN" sz="2800" dirty="0">
                <a:solidFill>
                  <a:schemeClr val="bg1"/>
                </a:solidFill>
                <a:latin typeface="Times New Roman" panose="02020603050405020304" charset="0"/>
                <a:cs typeface="Times New Roman" panose="02020603050405020304" charset="0"/>
              </a:rPr>
              <a:t> (wear) a mask is essential to control the spread of the novel coronavirus pneumonia (NCP).</a:t>
            </a:r>
            <a:endParaRPr lang="en-US" altLang="zh-CN" sz="2800" dirty="0">
              <a:solidFill>
                <a:schemeClr val="bg1"/>
              </a:solidFill>
              <a:latin typeface="Times New Roman" panose="02020603050405020304" charset="0"/>
              <a:cs typeface="Times New Roman" panose="02020603050405020304" charset="0"/>
            </a:endParaRPr>
          </a:p>
          <a:p>
            <a:pPr algn="l"/>
            <a:r>
              <a:rPr lang="en-US" altLang="zh-CN" sz="2800" dirty="0">
                <a:solidFill>
                  <a:schemeClr val="bg1"/>
                </a:solidFill>
                <a:latin typeface="Times New Roman" panose="02020603050405020304" charset="0"/>
                <a:cs typeface="Times New Roman" panose="02020603050405020304" charset="0"/>
              </a:rPr>
              <a:t>2.They can give people the comfort of </a:t>
            </a:r>
            <a:r>
              <a:rPr lang="en-US" altLang="zh-CN" sz="2800" u="sng" dirty="0">
                <a:solidFill>
                  <a:schemeClr val="bg1"/>
                </a:solidFill>
                <a:latin typeface="Times New Roman" panose="02020603050405020304" charset="0"/>
                <a:cs typeface="Times New Roman" panose="02020603050405020304" charset="0"/>
              </a:rPr>
              <a:t>                               </a:t>
            </a:r>
            <a:r>
              <a:rPr lang="en-US" altLang="zh-CN" sz="2800" dirty="0">
                <a:solidFill>
                  <a:schemeClr val="bg1"/>
                </a:solidFill>
                <a:latin typeface="Times New Roman" panose="02020603050405020304" charset="0"/>
                <a:cs typeface="Times New Roman" panose="02020603050405020304" charset="0"/>
              </a:rPr>
              <a:t>(protect).</a:t>
            </a:r>
            <a:endParaRPr lang="en-US" altLang="zh-CN" sz="2800" dirty="0">
              <a:solidFill>
                <a:schemeClr val="bg1"/>
              </a:solidFill>
              <a:latin typeface="Times New Roman" panose="02020603050405020304" charset="0"/>
              <a:cs typeface="Times New Roman" panose="02020603050405020304" charset="0"/>
            </a:endParaRPr>
          </a:p>
          <a:p>
            <a:pPr algn="l"/>
            <a:r>
              <a:rPr lang="en-US" altLang="zh-CN" sz="2800" dirty="0">
                <a:solidFill>
                  <a:schemeClr val="bg1"/>
                </a:solidFill>
                <a:latin typeface="Times New Roman" panose="02020603050405020304" charset="0"/>
                <a:cs typeface="Times New Roman" panose="02020603050405020304" charset="0"/>
              </a:rPr>
              <a:t>3.Young people in Japan, for example, wear masks as a fashion statement, </a:t>
            </a:r>
            <a:r>
              <a:rPr lang="en-US" altLang="zh-CN" sz="2800" u="sng" dirty="0">
                <a:solidFill>
                  <a:schemeClr val="bg1"/>
                </a:solidFill>
                <a:latin typeface="Times New Roman" panose="02020603050405020304" charset="0"/>
                <a:cs typeface="Times New Roman" panose="02020603050405020304" charset="0"/>
              </a:rPr>
              <a:t>                      </a:t>
            </a:r>
            <a:r>
              <a:rPr lang="en-US" altLang="zh-CN" sz="2800" dirty="0">
                <a:solidFill>
                  <a:schemeClr val="bg1"/>
                </a:solidFill>
                <a:latin typeface="Times New Roman" panose="02020603050405020304" charset="0"/>
                <a:cs typeface="Times New Roman" panose="02020603050405020304" charset="0"/>
              </a:rPr>
              <a:t> (express) their personal style through unique designs and patterns.</a:t>
            </a:r>
            <a:endParaRPr lang="en-US" altLang="zh-CN" sz="2800" dirty="0">
              <a:solidFill>
                <a:schemeClr val="bg1"/>
              </a:solidFill>
              <a:latin typeface="Times New Roman" panose="02020603050405020304" charset="0"/>
              <a:cs typeface="Times New Roman" panose="02020603050405020304" charset="0"/>
            </a:endParaRPr>
          </a:p>
          <a:p>
            <a:pPr algn="l"/>
            <a:r>
              <a:rPr lang="en-US" altLang="zh-CN" sz="2800" dirty="0">
                <a:solidFill>
                  <a:schemeClr val="bg1"/>
                </a:solidFill>
                <a:latin typeface="Times New Roman" panose="02020603050405020304" charset="0"/>
                <a:cs typeface="Times New Roman" panose="02020603050405020304" charset="0"/>
              </a:rPr>
              <a:t>4. With one’s face partially </a:t>
            </a:r>
            <a:r>
              <a:rPr lang="en-US" altLang="zh-CN" sz="2800" u="sng" dirty="0">
                <a:solidFill>
                  <a:schemeClr val="bg1"/>
                </a:solidFill>
                <a:latin typeface="Times New Roman" panose="02020603050405020304" charset="0"/>
                <a:cs typeface="Times New Roman" panose="02020603050405020304" charset="0"/>
              </a:rPr>
              <a:t>               </a:t>
            </a:r>
            <a:r>
              <a:rPr lang="en-US" altLang="zh-CN" sz="2800" dirty="0">
                <a:solidFill>
                  <a:schemeClr val="bg1"/>
                </a:solidFill>
                <a:latin typeface="Times New Roman" panose="02020603050405020304" charset="0"/>
                <a:cs typeface="Times New Roman" panose="02020603050405020304" charset="0"/>
              </a:rPr>
              <a:t>(cover), one becomes part of a giant collectivist (集体主义的) whole.  </a:t>
            </a:r>
            <a:endParaRPr lang="en-US" altLang="zh-CN" sz="2800" dirty="0">
              <a:solidFill>
                <a:schemeClr val="bg1"/>
              </a:solidFill>
              <a:latin typeface="Times New Roman" panose="02020603050405020304" charset="0"/>
              <a:cs typeface="Times New Roman" panose="02020603050405020304" charset="0"/>
            </a:endParaRPr>
          </a:p>
          <a:p>
            <a:pPr algn="l"/>
            <a:r>
              <a:rPr lang="en-US" altLang="zh-CN" sz="2800" dirty="0">
                <a:solidFill>
                  <a:schemeClr val="bg1"/>
                </a:solidFill>
                <a:latin typeface="Times New Roman" panose="02020603050405020304" charset="0"/>
                <a:cs typeface="Times New Roman" panose="02020603050405020304" charset="0"/>
              </a:rPr>
              <a:t>5. As a citizen, it is one’s duty</a:t>
            </a:r>
            <a:r>
              <a:rPr lang="en-US" altLang="zh-CN" sz="2800" u="sng" dirty="0">
                <a:solidFill>
                  <a:schemeClr val="bg1"/>
                </a:solidFill>
                <a:latin typeface="Times New Roman" panose="02020603050405020304" charset="0"/>
                <a:cs typeface="Times New Roman" panose="02020603050405020304" charset="0"/>
              </a:rPr>
              <a:t>                    </a:t>
            </a:r>
            <a:r>
              <a:rPr lang="en-US" altLang="zh-CN" sz="2800" dirty="0">
                <a:solidFill>
                  <a:schemeClr val="bg1"/>
                </a:solidFill>
                <a:latin typeface="Times New Roman" panose="02020603050405020304" charset="0"/>
                <a:cs typeface="Times New Roman" panose="02020603050405020304" charset="0"/>
              </a:rPr>
              <a:t> (prevent) the spread of illness by following proper hygienic procedures, such as washing one’s hands and limiting one’s contact with others. </a:t>
            </a:r>
            <a:endParaRPr lang="en-US" altLang="zh-CN" sz="2800" dirty="0">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246380"/>
            <a:ext cx="1251125" cy="893769"/>
          </a:xfrm>
          <a:prstGeom prst="rect">
            <a:avLst/>
          </a:prstGeom>
        </p:spPr>
      </p:pic>
      <p:sp>
        <p:nvSpPr>
          <p:cNvPr id="2" name="矩形 1"/>
          <p:cNvSpPr/>
          <p:nvPr/>
        </p:nvSpPr>
        <p:spPr>
          <a:xfrm>
            <a:off x="1051560" y="402074"/>
            <a:ext cx="3468370" cy="583565"/>
          </a:xfrm>
          <a:prstGeom prst="rect">
            <a:avLst/>
          </a:prstGeom>
        </p:spPr>
        <p:txBody>
          <a:bodyPr wrap="none">
            <a:spAutoFit/>
          </a:bodyPr>
          <a:lstStyle/>
          <a:p>
            <a:pPr lvl="0" algn="ctr"/>
            <a:r>
              <a:rPr lang="en-US" altLang="zh-CN" sz="3200" b="1" u="sng" dirty="0">
                <a:solidFill>
                  <a:srgbClr val="2B6EAB"/>
                </a:solidFill>
                <a:latin typeface="微软雅黑" panose="020B0503020204020204" pitchFamily="34" charset="-122"/>
                <a:ea typeface="微软雅黑" panose="020B0503020204020204" pitchFamily="34" charset="-122"/>
              </a:rPr>
              <a:t>Language Focus</a:t>
            </a:r>
            <a:endParaRPr lang="en-US" altLang="zh-CN" sz="3200" b="1" u="sng" dirty="0">
              <a:solidFill>
                <a:srgbClr val="2B6EAB"/>
              </a:solidFill>
              <a:latin typeface="微软雅黑" panose="020B0503020204020204" pitchFamily="34" charset="-122"/>
              <a:ea typeface="微软雅黑" panose="020B0503020204020204" pitchFamily="34" charset="-122"/>
            </a:endParaRPr>
          </a:p>
        </p:txBody>
      </p:sp>
      <p:sp>
        <p:nvSpPr>
          <p:cNvPr id="5" name="PA-102254"/>
          <p:cNvSpPr txBox="1"/>
          <p:nvPr>
            <p:custDataLst>
              <p:tags r:id="rId2"/>
            </p:custDataLst>
          </p:nvPr>
        </p:nvSpPr>
        <p:spPr>
          <a:xfrm>
            <a:off x="287655" y="1211580"/>
            <a:ext cx="11676380" cy="5291455"/>
          </a:xfrm>
          <a:prstGeom prst="parallelogram">
            <a:avLst>
              <a:gd name="adj" fmla="val 0"/>
            </a:avLst>
          </a:prstGeom>
          <a:solidFill>
            <a:srgbClr val="2B6EAB"/>
          </a:solidFill>
          <a:ln w="5715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defPPr>
            <a:lvl1pPr algn="ctr">
              <a:defRPr>
                <a:solidFill>
                  <a:schemeClr val="lt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2800" dirty="0">
                <a:solidFill>
                  <a:schemeClr val="bg1"/>
                </a:solidFill>
                <a:latin typeface="Times New Roman" panose="02020603050405020304" charset="0"/>
                <a:cs typeface="Times New Roman" panose="02020603050405020304" charset="0"/>
              </a:rPr>
              <a:t>1. Most people from the East believe that</a:t>
            </a:r>
            <a:r>
              <a:rPr lang="en-US" altLang="zh-CN" sz="2800" u="sng" dirty="0">
                <a:solidFill>
                  <a:schemeClr val="bg1"/>
                </a:solidFill>
                <a:latin typeface="Times New Roman" panose="02020603050405020304" charset="0"/>
                <a:cs typeface="Times New Roman" panose="02020603050405020304" charset="0"/>
              </a:rPr>
              <a:t>                  </a:t>
            </a:r>
            <a:r>
              <a:rPr lang="en-US" altLang="zh-CN" sz="2800" dirty="0">
                <a:solidFill>
                  <a:schemeClr val="bg1"/>
                </a:solidFill>
                <a:latin typeface="Times New Roman" panose="02020603050405020304" charset="0"/>
                <a:cs typeface="Times New Roman" panose="02020603050405020304" charset="0"/>
              </a:rPr>
              <a:t> (wear) a mask is essential to control the spread of the novel coronavirus pneumonia (NCP).</a:t>
            </a:r>
            <a:endParaRPr lang="en-US" altLang="zh-CN" sz="2800" dirty="0">
              <a:solidFill>
                <a:schemeClr val="bg1"/>
              </a:solidFill>
              <a:latin typeface="Times New Roman" panose="02020603050405020304" charset="0"/>
              <a:cs typeface="Times New Roman" panose="02020603050405020304" charset="0"/>
            </a:endParaRPr>
          </a:p>
          <a:p>
            <a:pPr algn="l"/>
            <a:r>
              <a:rPr lang="en-US" altLang="zh-CN" sz="2800" dirty="0">
                <a:solidFill>
                  <a:schemeClr val="bg1"/>
                </a:solidFill>
                <a:latin typeface="Times New Roman" panose="02020603050405020304" charset="0"/>
                <a:cs typeface="Times New Roman" panose="02020603050405020304" charset="0"/>
              </a:rPr>
              <a:t>2.They can give people the comfort of </a:t>
            </a:r>
            <a:r>
              <a:rPr lang="en-US" altLang="zh-CN" sz="2800" u="sng" dirty="0">
                <a:solidFill>
                  <a:schemeClr val="bg1"/>
                </a:solidFill>
                <a:latin typeface="Times New Roman" panose="02020603050405020304" charset="0"/>
                <a:cs typeface="Times New Roman" panose="02020603050405020304" charset="0"/>
              </a:rPr>
              <a:t>                               </a:t>
            </a:r>
            <a:r>
              <a:rPr lang="en-US" altLang="zh-CN" sz="2800" dirty="0">
                <a:solidFill>
                  <a:schemeClr val="bg1"/>
                </a:solidFill>
                <a:latin typeface="Times New Roman" panose="02020603050405020304" charset="0"/>
                <a:cs typeface="Times New Roman" panose="02020603050405020304" charset="0"/>
              </a:rPr>
              <a:t>(protect).</a:t>
            </a:r>
            <a:endParaRPr lang="en-US" altLang="zh-CN" sz="2800" dirty="0">
              <a:solidFill>
                <a:schemeClr val="bg1"/>
              </a:solidFill>
              <a:latin typeface="Times New Roman" panose="02020603050405020304" charset="0"/>
              <a:cs typeface="Times New Roman" panose="02020603050405020304" charset="0"/>
            </a:endParaRPr>
          </a:p>
          <a:p>
            <a:pPr algn="l"/>
            <a:r>
              <a:rPr lang="en-US" altLang="zh-CN" sz="2800" dirty="0">
                <a:solidFill>
                  <a:schemeClr val="bg1"/>
                </a:solidFill>
                <a:latin typeface="Times New Roman" panose="02020603050405020304" charset="0"/>
                <a:cs typeface="Times New Roman" panose="02020603050405020304" charset="0"/>
              </a:rPr>
              <a:t>3.Young people in Japan, for example, wear masks as a fashion statement, </a:t>
            </a:r>
            <a:r>
              <a:rPr lang="en-US" altLang="zh-CN" sz="2800" u="sng" dirty="0">
                <a:solidFill>
                  <a:schemeClr val="bg1"/>
                </a:solidFill>
                <a:latin typeface="Times New Roman" panose="02020603050405020304" charset="0"/>
                <a:cs typeface="Times New Roman" panose="02020603050405020304" charset="0"/>
              </a:rPr>
              <a:t>                      </a:t>
            </a:r>
            <a:r>
              <a:rPr lang="en-US" altLang="zh-CN" sz="2800" dirty="0">
                <a:solidFill>
                  <a:schemeClr val="bg1"/>
                </a:solidFill>
                <a:latin typeface="Times New Roman" panose="02020603050405020304" charset="0"/>
                <a:cs typeface="Times New Roman" panose="02020603050405020304" charset="0"/>
              </a:rPr>
              <a:t> (express) their personal style through unique designs and patterns.</a:t>
            </a:r>
            <a:endParaRPr lang="en-US" altLang="zh-CN" sz="2800" dirty="0">
              <a:solidFill>
                <a:schemeClr val="bg1"/>
              </a:solidFill>
              <a:latin typeface="Times New Roman" panose="02020603050405020304" charset="0"/>
              <a:cs typeface="Times New Roman" panose="02020603050405020304" charset="0"/>
            </a:endParaRPr>
          </a:p>
          <a:p>
            <a:pPr algn="l"/>
            <a:r>
              <a:rPr lang="en-US" altLang="zh-CN" sz="2800" dirty="0">
                <a:solidFill>
                  <a:schemeClr val="bg1"/>
                </a:solidFill>
                <a:latin typeface="Times New Roman" panose="02020603050405020304" charset="0"/>
                <a:cs typeface="Times New Roman" panose="02020603050405020304" charset="0"/>
              </a:rPr>
              <a:t>4. With one’s face partially </a:t>
            </a:r>
            <a:r>
              <a:rPr lang="en-US" altLang="zh-CN" sz="2800" u="sng" dirty="0">
                <a:solidFill>
                  <a:schemeClr val="bg1"/>
                </a:solidFill>
                <a:latin typeface="Times New Roman" panose="02020603050405020304" charset="0"/>
                <a:cs typeface="Times New Roman" panose="02020603050405020304" charset="0"/>
              </a:rPr>
              <a:t>               </a:t>
            </a:r>
            <a:r>
              <a:rPr lang="en-US" altLang="zh-CN" sz="2800" dirty="0">
                <a:solidFill>
                  <a:schemeClr val="bg1"/>
                </a:solidFill>
                <a:latin typeface="Times New Roman" panose="02020603050405020304" charset="0"/>
                <a:cs typeface="Times New Roman" panose="02020603050405020304" charset="0"/>
              </a:rPr>
              <a:t>(cover), one becomes part of a giant collectivist (集体主义的) whole.  </a:t>
            </a:r>
            <a:endParaRPr lang="en-US" altLang="zh-CN" sz="2800" dirty="0">
              <a:solidFill>
                <a:schemeClr val="bg1"/>
              </a:solidFill>
              <a:latin typeface="Times New Roman" panose="02020603050405020304" charset="0"/>
              <a:cs typeface="Times New Roman" panose="02020603050405020304" charset="0"/>
            </a:endParaRPr>
          </a:p>
          <a:p>
            <a:pPr algn="l"/>
            <a:r>
              <a:rPr lang="en-US" altLang="zh-CN" sz="2800" dirty="0">
                <a:solidFill>
                  <a:schemeClr val="bg1"/>
                </a:solidFill>
                <a:latin typeface="Times New Roman" panose="02020603050405020304" charset="0"/>
                <a:cs typeface="Times New Roman" panose="02020603050405020304" charset="0"/>
              </a:rPr>
              <a:t>5. As a citizen, it is one’s duty</a:t>
            </a:r>
            <a:r>
              <a:rPr lang="en-US" altLang="zh-CN" sz="2800" u="sng" dirty="0">
                <a:solidFill>
                  <a:schemeClr val="bg1"/>
                </a:solidFill>
                <a:latin typeface="Times New Roman" panose="02020603050405020304" charset="0"/>
                <a:cs typeface="Times New Roman" panose="02020603050405020304" charset="0"/>
              </a:rPr>
              <a:t>                    </a:t>
            </a:r>
            <a:r>
              <a:rPr lang="en-US" altLang="zh-CN" sz="2800" dirty="0">
                <a:solidFill>
                  <a:schemeClr val="bg1"/>
                </a:solidFill>
                <a:latin typeface="Times New Roman" panose="02020603050405020304" charset="0"/>
                <a:cs typeface="Times New Roman" panose="02020603050405020304" charset="0"/>
              </a:rPr>
              <a:t> (prevent) the spread of illness by following proper hygienic procedures, such as washing one’s hands and limiting one’s contact with others. </a:t>
            </a:r>
            <a:endParaRPr lang="en-US" altLang="zh-CN" sz="2800" dirty="0">
              <a:solidFill>
                <a:schemeClr val="bg1"/>
              </a:solidFill>
              <a:latin typeface="Times New Roman" panose="02020603050405020304" charset="0"/>
              <a:cs typeface="Times New Roman" panose="02020603050405020304" charset="0"/>
            </a:endParaRPr>
          </a:p>
        </p:txBody>
      </p:sp>
      <p:sp>
        <p:nvSpPr>
          <p:cNvPr id="4" name="矩形 3"/>
          <p:cNvSpPr/>
          <p:nvPr/>
        </p:nvSpPr>
        <p:spPr>
          <a:xfrm>
            <a:off x="6746240" y="1211580"/>
            <a:ext cx="2689225" cy="521970"/>
          </a:xfrm>
          <a:prstGeom prst="rect">
            <a:avLst/>
          </a:prstGeom>
        </p:spPr>
        <p:txBody>
          <a:bodyPr wrap="square">
            <a:spAutoFit/>
          </a:bodyPr>
          <a:p>
            <a:pPr lvl="0" algn="ctr"/>
            <a:r>
              <a:rPr lang="en-US" altLang="zh-CN" sz="2800" b="1" dirty="0">
                <a:solidFill>
                  <a:srgbClr val="FFFF00"/>
                </a:solidFill>
                <a:latin typeface="Times New Roman" panose="02020603050405020304" charset="0"/>
                <a:ea typeface="微软雅黑" panose="020B0503020204020204" pitchFamily="34" charset="-122"/>
                <a:cs typeface="Times New Roman" panose="02020603050405020304" charset="0"/>
              </a:rPr>
              <a:t>wearing</a:t>
            </a:r>
            <a:endParaRPr lang="en-US" altLang="zh-CN" sz="2800" b="1" u="sng" dirty="0">
              <a:solidFill>
                <a:srgbClr val="FFFF00"/>
              </a:solidFill>
              <a:latin typeface="Times New Roman" panose="02020603050405020304" charset="0"/>
              <a:ea typeface="微软雅黑" panose="020B0503020204020204" pitchFamily="34" charset="-122"/>
              <a:cs typeface="Times New Roman" panose="02020603050405020304" charset="0"/>
            </a:endParaRPr>
          </a:p>
        </p:txBody>
      </p:sp>
      <p:sp>
        <p:nvSpPr>
          <p:cNvPr id="3" name="矩形 2"/>
          <p:cNvSpPr/>
          <p:nvPr/>
        </p:nvSpPr>
        <p:spPr>
          <a:xfrm>
            <a:off x="6997065" y="2541905"/>
            <a:ext cx="2689225" cy="521970"/>
          </a:xfrm>
          <a:prstGeom prst="rect">
            <a:avLst/>
          </a:prstGeom>
        </p:spPr>
        <p:txBody>
          <a:bodyPr wrap="square">
            <a:spAutoFit/>
          </a:bodyPr>
          <a:p>
            <a:pPr lvl="0" algn="ctr"/>
            <a:r>
              <a:rPr lang="en-US" altLang="zh-CN" sz="2800" b="1" dirty="0">
                <a:solidFill>
                  <a:srgbClr val="FFFF00"/>
                </a:solidFill>
                <a:latin typeface="Times New Roman" panose="02020603050405020304" charset="0"/>
                <a:ea typeface="微软雅黑" panose="020B0503020204020204" pitchFamily="34" charset="-122"/>
                <a:cs typeface="Times New Roman" panose="02020603050405020304" charset="0"/>
                <a:sym typeface="+mn-ea"/>
              </a:rPr>
              <a:t>being protected</a:t>
            </a:r>
            <a:endParaRPr lang="en-US" altLang="zh-CN" sz="2800" b="1" dirty="0">
              <a:solidFill>
                <a:srgbClr val="FFFF00"/>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6" name="矩形 5"/>
          <p:cNvSpPr/>
          <p:nvPr/>
        </p:nvSpPr>
        <p:spPr>
          <a:xfrm>
            <a:off x="2433955" y="3361690"/>
            <a:ext cx="2689225" cy="521970"/>
          </a:xfrm>
          <a:prstGeom prst="rect">
            <a:avLst/>
          </a:prstGeom>
        </p:spPr>
        <p:txBody>
          <a:bodyPr wrap="square">
            <a:spAutoFit/>
          </a:bodyPr>
          <a:p>
            <a:pPr lvl="0" algn="ctr"/>
            <a:r>
              <a:rPr lang="en-US" altLang="zh-CN" sz="2800" b="1" dirty="0">
                <a:solidFill>
                  <a:srgbClr val="FFFF00"/>
                </a:solidFill>
                <a:latin typeface="Times New Roman" panose="02020603050405020304" charset="0"/>
                <a:ea typeface="微软雅黑" panose="020B0503020204020204" pitchFamily="34" charset="-122"/>
                <a:cs typeface="Times New Roman" panose="02020603050405020304" charset="0"/>
              </a:rPr>
              <a:t>expressing</a:t>
            </a:r>
            <a:endParaRPr lang="en-US" altLang="zh-CN" sz="2800" b="1" u="sng" dirty="0">
              <a:solidFill>
                <a:srgbClr val="FFFF00"/>
              </a:solidFill>
              <a:latin typeface="Times New Roman" panose="02020603050405020304" charset="0"/>
              <a:ea typeface="微软雅黑" panose="020B0503020204020204" pitchFamily="34" charset="-122"/>
              <a:cs typeface="Times New Roman" panose="02020603050405020304" charset="0"/>
            </a:endParaRPr>
          </a:p>
        </p:txBody>
      </p:sp>
      <p:sp>
        <p:nvSpPr>
          <p:cNvPr id="8" name="矩形 7"/>
          <p:cNvSpPr/>
          <p:nvPr/>
        </p:nvSpPr>
        <p:spPr>
          <a:xfrm>
            <a:off x="4552315" y="4152265"/>
            <a:ext cx="2689225" cy="521970"/>
          </a:xfrm>
          <a:prstGeom prst="rect">
            <a:avLst/>
          </a:prstGeom>
        </p:spPr>
        <p:txBody>
          <a:bodyPr wrap="square">
            <a:spAutoFit/>
          </a:bodyPr>
          <a:p>
            <a:pPr lvl="0" algn="ctr"/>
            <a:r>
              <a:rPr lang="en-US" altLang="zh-CN" sz="2800" b="1" dirty="0">
                <a:solidFill>
                  <a:srgbClr val="FFFF00"/>
                </a:solidFill>
                <a:latin typeface="Times New Roman" panose="02020603050405020304" charset="0"/>
                <a:ea typeface="微软雅黑" panose="020B0503020204020204" pitchFamily="34" charset="-122"/>
                <a:cs typeface="Times New Roman" panose="02020603050405020304" charset="0"/>
              </a:rPr>
              <a:t>covered</a:t>
            </a:r>
            <a:endParaRPr lang="en-US" altLang="zh-CN" sz="2800" b="1" u="sng" dirty="0">
              <a:solidFill>
                <a:srgbClr val="FFFF00"/>
              </a:solidFill>
              <a:latin typeface="Times New Roman" panose="02020603050405020304" charset="0"/>
              <a:ea typeface="微软雅黑" panose="020B0503020204020204" pitchFamily="34" charset="-122"/>
              <a:cs typeface="Times New Roman" panose="02020603050405020304" charset="0"/>
            </a:endParaRPr>
          </a:p>
        </p:txBody>
      </p:sp>
      <p:sp>
        <p:nvSpPr>
          <p:cNvPr id="9" name="矩形 8"/>
          <p:cNvSpPr/>
          <p:nvPr/>
        </p:nvSpPr>
        <p:spPr>
          <a:xfrm>
            <a:off x="5123180" y="5090795"/>
            <a:ext cx="2689225" cy="521970"/>
          </a:xfrm>
          <a:prstGeom prst="rect">
            <a:avLst/>
          </a:prstGeom>
        </p:spPr>
        <p:txBody>
          <a:bodyPr wrap="square">
            <a:spAutoFit/>
          </a:bodyPr>
          <a:p>
            <a:pPr lvl="0" algn="ctr"/>
            <a:r>
              <a:rPr lang="en-US" altLang="zh-CN" sz="2800" b="1" dirty="0">
                <a:solidFill>
                  <a:srgbClr val="FFFF00"/>
                </a:solidFill>
                <a:latin typeface="Times New Roman" panose="02020603050405020304" charset="0"/>
                <a:ea typeface="微软雅黑" panose="020B0503020204020204" pitchFamily="34" charset="-122"/>
                <a:cs typeface="Times New Roman" panose="02020603050405020304" charset="0"/>
              </a:rPr>
              <a:t>to prevent</a:t>
            </a:r>
            <a:endParaRPr lang="en-US" altLang="zh-CN" sz="2800" b="1" u="sng" dirty="0">
              <a:solidFill>
                <a:srgbClr val="FFFF00"/>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246380"/>
            <a:ext cx="1251125" cy="893769"/>
          </a:xfrm>
          <a:prstGeom prst="rect">
            <a:avLst/>
          </a:prstGeom>
        </p:spPr>
      </p:pic>
      <p:sp>
        <p:nvSpPr>
          <p:cNvPr id="2" name="矩形 1"/>
          <p:cNvSpPr/>
          <p:nvPr/>
        </p:nvSpPr>
        <p:spPr>
          <a:xfrm>
            <a:off x="1051560" y="402074"/>
            <a:ext cx="3468370" cy="583565"/>
          </a:xfrm>
          <a:prstGeom prst="rect">
            <a:avLst/>
          </a:prstGeom>
        </p:spPr>
        <p:txBody>
          <a:bodyPr wrap="none">
            <a:spAutoFit/>
          </a:bodyPr>
          <a:lstStyle/>
          <a:p>
            <a:pPr lvl="0" algn="ctr"/>
            <a:r>
              <a:rPr lang="en-US" altLang="zh-CN" sz="3200" b="1" u="sng" dirty="0">
                <a:solidFill>
                  <a:srgbClr val="2B6EAB"/>
                </a:solidFill>
                <a:latin typeface="微软雅黑" panose="020B0503020204020204" pitchFamily="34" charset="-122"/>
                <a:ea typeface="微软雅黑" panose="020B0503020204020204" pitchFamily="34" charset="-122"/>
              </a:rPr>
              <a:t>Language Focus</a:t>
            </a:r>
            <a:endParaRPr lang="en-US" altLang="zh-CN" sz="3200" b="1" u="sng" dirty="0">
              <a:solidFill>
                <a:srgbClr val="2B6EAB"/>
              </a:solidFill>
              <a:latin typeface="微软雅黑" panose="020B0503020204020204" pitchFamily="34" charset="-122"/>
              <a:ea typeface="微软雅黑" panose="020B0503020204020204" pitchFamily="34" charset="-122"/>
            </a:endParaRPr>
          </a:p>
        </p:txBody>
      </p:sp>
      <p:sp>
        <p:nvSpPr>
          <p:cNvPr id="5" name="PA-102254"/>
          <p:cNvSpPr txBox="1"/>
          <p:nvPr>
            <p:custDataLst>
              <p:tags r:id="rId2"/>
            </p:custDataLst>
          </p:nvPr>
        </p:nvSpPr>
        <p:spPr>
          <a:xfrm>
            <a:off x="403860" y="1211580"/>
            <a:ext cx="10071735" cy="5291455"/>
          </a:xfrm>
          <a:prstGeom prst="parallelogram">
            <a:avLst>
              <a:gd name="adj" fmla="val 0"/>
            </a:avLst>
          </a:prstGeom>
          <a:solidFill>
            <a:srgbClr val="2B6EAB"/>
          </a:solidFill>
          <a:ln w="5715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defPPr>
            <a:lvl1pPr algn="ctr">
              <a:defRPr>
                <a:solidFill>
                  <a:schemeClr val="lt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2400" dirty="0">
                <a:solidFill>
                  <a:schemeClr val="bg1"/>
                </a:solidFill>
                <a:latin typeface="Times New Roman" panose="02020603050405020304" charset="0"/>
                <a:cs typeface="Times New Roman" panose="02020603050405020304" charset="0"/>
              </a:rPr>
              <a:t>1. Most people from the East believe that</a:t>
            </a:r>
            <a:r>
              <a:rPr lang="en-US" altLang="zh-CN" sz="2400" u="sng" dirty="0">
                <a:solidFill>
                  <a:schemeClr val="bg1"/>
                </a:solidFill>
                <a:latin typeface="Times New Roman" panose="02020603050405020304" charset="0"/>
                <a:cs typeface="Times New Roman" panose="02020603050405020304" charset="0"/>
              </a:rPr>
              <a:t>                  </a:t>
            </a:r>
            <a:r>
              <a:rPr lang="en-US" altLang="zh-CN" sz="2400" dirty="0">
                <a:solidFill>
                  <a:schemeClr val="bg1"/>
                </a:solidFill>
                <a:latin typeface="Times New Roman" panose="02020603050405020304" charset="0"/>
                <a:cs typeface="Times New Roman" panose="02020603050405020304" charset="0"/>
              </a:rPr>
              <a:t> (wear) a mask is essential to control the spread of the novel coronavirus pneumonia (NCP).</a:t>
            </a:r>
            <a:endParaRPr lang="en-US" altLang="zh-CN" sz="2400" dirty="0">
              <a:solidFill>
                <a:schemeClr val="bg1"/>
              </a:solidFill>
              <a:latin typeface="Times New Roman" panose="02020603050405020304" charset="0"/>
              <a:cs typeface="Times New Roman" panose="02020603050405020304" charset="0"/>
            </a:endParaRPr>
          </a:p>
          <a:p>
            <a:pPr algn="l"/>
            <a:r>
              <a:rPr lang="en-US" altLang="zh-CN" sz="2400" dirty="0">
                <a:solidFill>
                  <a:schemeClr val="bg1"/>
                </a:solidFill>
                <a:latin typeface="Times New Roman" panose="02020603050405020304" charset="0"/>
                <a:cs typeface="Times New Roman" panose="02020603050405020304" charset="0"/>
              </a:rPr>
              <a:t>2.They can give people the comfort of </a:t>
            </a:r>
            <a:r>
              <a:rPr lang="en-US" altLang="zh-CN" sz="2400" u="sng" dirty="0">
                <a:solidFill>
                  <a:schemeClr val="bg1"/>
                </a:solidFill>
                <a:latin typeface="Times New Roman" panose="02020603050405020304" charset="0"/>
                <a:cs typeface="Times New Roman" panose="02020603050405020304" charset="0"/>
              </a:rPr>
              <a:t>                               </a:t>
            </a:r>
            <a:r>
              <a:rPr lang="en-US" altLang="zh-CN" sz="2400" dirty="0">
                <a:solidFill>
                  <a:schemeClr val="bg1"/>
                </a:solidFill>
                <a:latin typeface="Times New Roman" panose="02020603050405020304" charset="0"/>
                <a:cs typeface="Times New Roman" panose="02020603050405020304" charset="0"/>
              </a:rPr>
              <a:t>(protect).</a:t>
            </a:r>
            <a:endParaRPr lang="en-US" altLang="zh-CN" sz="2400" dirty="0">
              <a:solidFill>
                <a:schemeClr val="bg1"/>
              </a:solidFill>
              <a:latin typeface="Times New Roman" panose="02020603050405020304" charset="0"/>
              <a:cs typeface="Times New Roman" panose="02020603050405020304" charset="0"/>
            </a:endParaRPr>
          </a:p>
          <a:p>
            <a:pPr algn="l"/>
            <a:r>
              <a:rPr lang="en-US" altLang="zh-CN" sz="2400" dirty="0">
                <a:solidFill>
                  <a:schemeClr val="bg1"/>
                </a:solidFill>
                <a:latin typeface="Times New Roman" panose="02020603050405020304" charset="0"/>
                <a:cs typeface="Times New Roman" panose="02020603050405020304" charset="0"/>
              </a:rPr>
              <a:t>3.Young people in Japan, for example, wear masks as a fashion statement, </a:t>
            </a:r>
            <a:r>
              <a:rPr lang="en-US" altLang="zh-CN" sz="2400" u="sng" dirty="0">
                <a:solidFill>
                  <a:schemeClr val="bg1"/>
                </a:solidFill>
                <a:latin typeface="Times New Roman" panose="02020603050405020304" charset="0"/>
                <a:cs typeface="Times New Roman" panose="02020603050405020304" charset="0"/>
              </a:rPr>
              <a:t>                      </a:t>
            </a:r>
            <a:r>
              <a:rPr lang="en-US" altLang="zh-CN" sz="2400" dirty="0">
                <a:solidFill>
                  <a:schemeClr val="bg1"/>
                </a:solidFill>
                <a:latin typeface="Times New Roman" panose="02020603050405020304" charset="0"/>
                <a:cs typeface="Times New Roman" panose="02020603050405020304" charset="0"/>
              </a:rPr>
              <a:t> (express) their personal style through unique designs and patterns.</a:t>
            </a:r>
            <a:endParaRPr lang="en-US" altLang="zh-CN" sz="2400" dirty="0">
              <a:solidFill>
                <a:schemeClr val="bg1"/>
              </a:solidFill>
              <a:latin typeface="Times New Roman" panose="02020603050405020304" charset="0"/>
              <a:cs typeface="Times New Roman" panose="02020603050405020304" charset="0"/>
            </a:endParaRPr>
          </a:p>
          <a:p>
            <a:pPr algn="l"/>
            <a:r>
              <a:rPr lang="en-US" altLang="zh-CN" sz="2400" dirty="0">
                <a:solidFill>
                  <a:schemeClr val="bg1"/>
                </a:solidFill>
                <a:latin typeface="Times New Roman" panose="02020603050405020304" charset="0"/>
                <a:cs typeface="Times New Roman" panose="02020603050405020304" charset="0"/>
              </a:rPr>
              <a:t>4. With one’s face partially </a:t>
            </a:r>
            <a:r>
              <a:rPr lang="en-US" altLang="zh-CN" sz="2400" u="sng" dirty="0">
                <a:solidFill>
                  <a:schemeClr val="bg1"/>
                </a:solidFill>
                <a:latin typeface="Times New Roman" panose="02020603050405020304" charset="0"/>
                <a:cs typeface="Times New Roman" panose="02020603050405020304" charset="0"/>
              </a:rPr>
              <a:t>              </a:t>
            </a:r>
            <a:r>
              <a:rPr lang="en-US" altLang="zh-CN" sz="2400" u="sng" dirty="0">
                <a:solidFill>
                  <a:schemeClr val="bg1"/>
                </a:solidFill>
                <a:latin typeface="Times New Roman" panose="02020603050405020304" charset="0"/>
                <a:cs typeface="Times New Roman" panose="02020603050405020304" charset="0"/>
              </a:rPr>
              <a:t> </a:t>
            </a:r>
            <a:r>
              <a:rPr lang="en-US" altLang="zh-CN" sz="2400" dirty="0">
                <a:solidFill>
                  <a:schemeClr val="bg1"/>
                </a:solidFill>
                <a:latin typeface="Times New Roman" panose="02020603050405020304" charset="0"/>
                <a:cs typeface="Times New Roman" panose="02020603050405020304" charset="0"/>
              </a:rPr>
              <a:t>(cover), one becomes part of a giant collectivist (集体主义的) whole.  </a:t>
            </a:r>
            <a:endParaRPr lang="en-US" altLang="zh-CN" sz="2400" dirty="0">
              <a:solidFill>
                <a:schemeClr val="bg1"/>
              </a:solidFill>
              <a:latin typeface="Times New Roman" panose="02020603050405020304" charset="0"/>
              <a:cs typeface="Times New Roman" panose="02020603050405020304" charset="0"/>
            </a:endParaRPr>
          </a:p>
          <a:p>
            <a:pPr algn="l"/>
            <a:r>
              <a:rPr lang="en-US" altLang="zh-CN" sz="2400" dirty="0">
                <a:solidFill>
                  <a:schemeClr val="bg1"/>
                </a:solidFill>
                <a:latin typeface="Times New Roman" panose="02020603050405020304" charset="0"/>
                <a:cs typeface="Times New Roman" panose="02020603050405020304" charset="0"/>
              </a:rPr>
              <a:t>5. As a citizen, it is one’s duty</a:t>
            </a:r>
            <a:r>
              <a:rPr lang="en-US" altLang="zh-CN" sz="2400" u="sng" dirty="0">
                <a:solidFill>
                  <a:schemeClr val="bg1"/>
                </a:solidFill>
                <a:latin typeface="Times New Roman" panose="02020603050405020304" charset="0"/>
                <a:cs typeface="Times New Roman" panose="02020603050405020304" charset="0"/>
              </a:rPr>
              <a:t>                    </a:t>
            </a:r>
            <a:r>
              <a:rPr lang="en-US" altLang="zh-CN" sz="2400" dirty="0">
                <a:solidFill>
                  <a:schemeClr val="bg1"/>
                </a:solidFill>
                <a:latin typeface="Times New Roman" panose="02020603050405020304" charset="0"/>
                <a:cs typeface="Times New Roman" panose="02020603050405020304" charset="0"/>
              </a:rPr>
              <a:t> (prevent) the spread of illness by following proper hygienic procedures, such as washing one’s hands and limiting one’s contact with others. </a:t>
            </a:r>
            <a:endParaRPr lang="en-US" altLang="zh-CN" sz="2400" dirty="0">
              <a:solidFill>
                <a:schemeClr val="bg1"/>
              </a:solidFill>
              <a:latin typeface="Times New Roman" panose="02020603050405020304" charset="0"/>
              <a:cs typeface="Times New Roman" panose="02020603050405020304" charset="0"/>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595" y="4945380"/>
            <a:ext cx="1654175" cy="1654175"/>
          </a:xfrm>
          <a:prstGeom prst="rect">
            <a:avLst/>
          </a:prstGeom>
        </p:spPr>
      </p:pic>
      <p:sp>
        <p:nvSpPr>
          <p:cNvPr id="4" name="矩形 3"/>
          <p:cNvSpPr/>
          <p:nvPr/>
        </p:nvSpPr>
        <p:spPr>
          <a:xfrm>
            <a:off x="5813425" y="1587500"/>
            <a:ext cx="2601595" cy="460375"/>
          </a:xfrm>
          <a:prstGeom prst="rect">
            <a:avLst/>
          </a:prstGeom>
        </p:spPr>
        <p:txBody>
          <a:bodyPr wrap="square">
            <a:spAutoFit/>
          </a:bodyPr>
          <a:p>
            <a:pPr lvl="0" algn="ctr"/>
            <a:r>
              <a:rPr lang="en-US" altLang="zh-CN" sz="2400" b="1" dirty="0">
                <a:solidFill>
                  <a:srgbClr val="FFFF00"/>
                </a:solidFill>
                <a:latin typeface="Times New Roman" panose="02020603050405020304" charset="0"/>
                <a:ea typeface="微软雅黑" panose="020B0503020204020204" pitchFamily="34" charset="-122"/>
                <a:cs typeface="Times New Roman" panose="02020603050405020304" charset="0"/>
              </a:rPr>
              <a:t>wearing</a:t>
            </a:r>
            <a:endParaRPr lang="en-US" altLang="zh-CN" sz="2400" b="1" u="sng" dirty="0">
              <a:solidFill>
                <a:srgbClr val="FFFF00"/>
              </a:solidFill>
              <a:latin typeface="Times New Roman" panose="02020603050405020304" charset="0"/>
              <a:ea typeface="微软雅黑" panose="020B0503020204020204" pitchFamily="34" charset="-122"/>
              <a:cs typeface="Times New Roman" panose="02020603050405020304" charset="0"/>
            </a:endParaRPr>
          </a:p>
        </p:txBody>
      </p:sp>
      <p:sp>
        <p:nvSpPr>
          <p:cNvPr id="3" name="矩形 2"/>
          <p:cNvSpPr/>
          <p:nvPr/>
        </p:nvSpPr>
        <p:spPr>
          <a:xfrm>
            <a:off x="5931535" y="2658110"/>
            <a:ext cx="2601595" cy="460375"/>
          </a:xfrm>
          <a:prstGeom prst="rect">
            <a:avLst/>
          </a:prstGeom>
        </p:spPr>
        <p:txBody>
          <a:bodyPr wrap="square">
            <a:spAutoFit/>
          </a:bodyPr>
          <a:p>
            <a:pPr lvl="0" algn="ctr"/>
            <a:r>
              <a:rPr lang="en-US" altLang="zh-CN" sz="2400" b="1" dirty="0">
                <a:solidFill>
                  <a:srgbClr val="FFFF00"/>
                </a:solidFill>
                <a:latin typeface="Times New Roman" panose="02020603050405020304" charset="0"/>
                <a:ea typeface="微软雅黑" panose="020B0503020204020204" pitchFamily="34" charset="-122"/>
                <a:cs typeface="Times New Roman" panose="02020603050405020304" charset="0"/>
                <a:sym typeface="+mn-ea"/>
              </a:rPr>
              <a:t>being protected</a:t>
            </a:r>
            <a:endParaRPr lang="en-US" altLang="zh-CN" sz="2400" b="1" dirty="0">
              <a:solidFill>
                <a:srgbClr val="FFFF00"/>
              </a:solidFill>
              <a:latin typeface="Times New Roman" panose="02020603050405020304" charset="0"/>
              <a:ea typeface="微软雅黑" panose="020B0503020204020204" pitchFamily="34" charset="-122"/>
              <a:cs typeface="Times New Roman" panose="02020603050405020304" charset="0"/>
            </a:endParaRPr>
          </a:p>
        </p:txBody>
      </p:sp>
      <p:sp>
        <p:nvSpPr>
          <p:cNvPr id="6" name="矩形 5"/>
          <p:cNvSpPr/>
          <p:nvPr/>
        </p:nvSpPr>
        <p:spPr>
          <a:xfrm>
            <a:off x="2146935" y="3427730"/>
            <a:ext cx="2601595" cy="460375"/>
          </a:xfrm>
          <a:prstGeom prst="rect">
            <a:avLst/>
          </a:prstGeom>
        </p:spPr>
        <p:txBody>
          <a:bodyPr wrap="square">
            <a:spAutoFit/>
          </a:bodyPr>
          <a:p>
            <a:pPr lvl="0" algn="ctr"/>
            <a:r>
              <a:rPr lang="en-US" altLang="zh-CN" sz="2400" b="1" dirty="0">
                <a:solidFill>
                  <a:srgbClr val="FFFF00"/>
                </a:solidFill>
                <a:latin typeface="Times New Roman" panose="02020603050405020304" charset="0"/>
                <a:ea typeface="微软雅黑" panose="020B0503020204020204" pitchFamily="34" charset="-122"/>
                <a:cs typeface="Times New Roman" panose="02020603050405020304" charset="0"/>
              </a:rPr>
              <a:t>expressing</a:t>
            </a:r>
            <a:endParaRPr lang="en-US" altLang="zh-CN" sz="2400" b="1" u="sng" dirty="0">
              <a:solidFill>
                <a:srgbClr val="FFFF00"/>
              </a:solidFill>
              <a:latin typeface="Times New Roman" panose="02020603050405020304" charset="0"/>
              <a:ea typeface="微软雅黑" panose="020B0503020204020204" pitchFamily="34" charset="-122"/>
              <a:cs typeface="Times New Roman" panose="02020603050405020304" charset="0"/>
            </a:endParaRPr>
          </a:p>
        </p:txBody>
      </p:sp>
      <p:sp>
        <p:nvSpPr>
          <p:cNvPr id="8" name="矩形 7"/>
          <p:cNvSpPr/>
          <p:nvPr/>
        </p:nvSpPr>
        <p:spPr>
          <a:xfrm>
            <a:off x="3945255" y="4170680"/>
            <a:ext cx="2601595" cy="460375"/>
          </a:xfrm>
          <a:prstGeom prst="rect">
            <a:avLst/>
          </a:prstGeom>
        </p:spPr>
        <p:txBody>
          <a:bodyPr wrap="square">
            <a:spAutoFit/>
          </a:bodyPr>
          <a:p>
            <a:pPr lvl="0" algn="ctr"/>
            <a:r>
              <a:rPr lang="en-US" altLang="zh-CN" sz="2400" b="1" dirty="0">
                <a:solidFill>
                  <a:srgbClr val="FFFF00"/>
                </a:solidFill>
                <a:latin typeface="Times New Roman" panose="02020603050405020304" charset="0"/>
                <a:ea typeface="微软雅黑" panose="020B0503020204020204" pitchFamily="34" charset="-122"/>
                <a:cs typeface="Times New Roman" panose="02020603050405020304" charset="0"/>
              </a:rPr>
              <a:t>covered</a:t>
            </a:r>
            <a:endParaRPr lang="en-US" altLang="zh-CN" sz="2400" b="1" u="sng" dirty="0">
              <a:solidFill>
                <a:srgbClr val="FFFF00"/>
              </a:solidFill>
              <a:latin typeface="Times New Roman" panose="02020603050405020304" charset="0"/>
              <a:ea typeface="微软雅黑" panose="020B0503020204020204" pitchFamily="34" charset="-122"/>
              <a:cs typeface="Times New Roman" panose="02020603050405020304" charset="0"/>
            </a:endParaRPr>
          </a:p>
        </p:txBody>
      </p:sp>
      <p:sp>
        <p:nvSpPr>
          <p:cNvPr id="9" name="矩形 8"/>
          <p:cNvSpPr/>
          <p:nvPr/>
        </p:nvSpPr>
        <p:spPr>
          <a:xfrm>
            <a:off x="4562475" y="4909185"/>
            <a:ext cx="2601595" cy="460375"/>
          </a:xfrm>
          <a:prstGeom prst="rect">
            <a:avLst/>
          </a:prstGeom>
        </p:spPr>
        <p:txBody>
          <a:bodyPr wrap="square">
            <a:spAutoFit/>
          </a:bodyPr>
          <a:p>
            <a:pPr lvl="0" algn="ctr"/>
            <a:r>
              <a:rPr lang="en-US" altLang="zh-CN" sz="2400" b="1" dirty="0">
                <a:solidFill>
                  <a:srgbClr val="FFFF00"/>
                </a:solidFill>
                <a:latin typeface="Times New Roman" panose="02020603050405020304" charset="0"/>
                <a:ea typeface="微软雅黑" panose="020B0503020204020204" pitchFamily="34" charset="-122"/>
                <a:cs typeface="Times New Roman" panose="02020603050405020304" charset="0"/>
              </a:rPr>
              <a:t>to prevent</a:t>
            </a:r>
            <a:endParaRPr lang="en-US" altLang="zh-CN" sz="2400" b="1" u="sng" dirty="0">
              <a:solidFill>
                <a:srgbClr val="FFFF00"/>
              </a:solidFill>
              <a:latin typeface="Times New Roman" panose="02020603050405020304" charset="0"/>
              <a:ea typeface="微软雅黑" panose="020B0503020204020204" pitchFamily="34" charset="-122"/>
              <a:cs typeface="Times New Roman" panose="02020603050405020304" charset="0"/>
            </a:endParaRPr>
          </a:p>
        </p:txBody>
      </p:sp>
      <p:sp>
        <p:nvSpPr>
          <p:cNvPr id="10" name="矩形 9"/>
          <p:cNvSpPr/>
          <p:nvPr/>
        </p:nvSpPr>
        <p:spPr>
          <a:xfrm>
            <a:off x="5028565" y="402074"/>
            <a:ext cx="6432550" cy="645160"/>
          </a:xfrm>
          <a:prstGeom prst="rect">
            <a:avLst/>
          </a:prstGeom>
        </p:spPr>
        <p:txBody>
          <a:bodyPr wrap="none">
            <a:spAutoFit/>
          </a:bodyPr>
          <a:p>
            <a:pPr lvl="0" algn="ctr"/>
            <a:r>
              <a:rPr lang="en-US" altLang="zh-CN" sz="3200" b="1" u="sng" dirty="0">
                <a:solidFill>
                  <a:srgbClr val="FF0000"/>
                </a:solidFill>
                <a:latin typeface="微软雅黑" panose="020B0503020204020204" pitchFamily="34" charset="-122"/>
                <a:ea typeface="微软雅黑" panose="020B0503020204020204" pitchFamily="34" charset="-122"/>
              </a:rPr>
              <a:t>---</a:t>
            </a:r>
            <a:r>
              <a:rPr lang="en-US" altLang="zh-CN" sz="3600" b="1" u="sng" dirty="0">
                <a:solidFill>
                  <a:srgbClr val="FF0000"/>
                </a:solidFill>
                <a:latin typeface="微软雅黑" panose="020B0503020204020204" pitchFamily="34" charset="-122"/>
                <a:ea typeface="微软雅黑" panose="020B0503020204020204" pitchFamily="34" charset="-122"/>
              </a:rPr>
              <a:t> non-finite verbs</a:t>
            </a:r>
            <a:r>
              <a:rPr lang="en-US" altLang="zh-CN" sz="3200" b="1" u="sng" dirty="0">
                <a:solidFill>
                  <a:srgbClr val="FF0000"/>
                </a:solidFill>
                <a:latin typeface="微软雅黑" panose="020B0503020204020204" pitchFamily="34" charset="-122"/>
                <a:ea typeface="微软雅黑" panose="020B0503020204020204" pitchFamily="34" charset="-122"/>
              </a:rPr>
              <a:t> </a:t>
            </a:r>
            <a:r>
              <a:rPr lang="zh-CN" altLang="en-US" sz="2800" b="1" u="sng" dirty="0">
                <a:solidFill>
                  <a:srgbClr val="FF0000"/>
                </a:solidFill>
                <a:latin typeface="微软雅黑" panose="020B0503020204020204" pitchFamily="34" charset="-122"/>
                <a:ea typeface="微软雅黑" panose="020B0503020204020204" pitchFamily="34" charset="-122"/>
              </a:rPr>
              <a:t>非谓语动词</a:t>
            </a:r>
            <a:endParaRPr lang="zh-CN" altLang="en-US" sz="2800" b="1" u="sng"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246380"/>
            <a:ext cx="1251125" cy="893769"/>
          </a:xfrm>
          <a:prstGeom prst="rect">
            <a:avLst/>
          </a:prstGeom>
        </p:spPr>
      </p:pic>
      <p:sp>
        <p:nvSpPr>
          <p:cNvPr id="2" name="矩形 1"/>
          <p:cNvSpPr/>
          <p:nvPr/>
        </p:nvSpPr>
        <p:spPr>
          <a:xfrm>
            <a:off x="1051560" y="402074"/>
            <a:ext cx="3468370" cy="583565"/>
          </a:xfrm>
          <a:prstGeom prst="rect">
            <a:avLst/>
          </a:prstGeom>
        </p:spPr>
        <p:txBody>
          <a:bodyPr wrap="none">
            <a:spAutoFit/>
          </a:bodyPr>
          <a:lstStyle/>
          <a:p>
            <a:pPr lvl="0" algn="ctr"/>
            <a:r>
              <a:rPr lang="en-US" altLang="zh-CN" sz="3200" b="1" u="sng" dirty="0">
                <a:solidFill>
                  <a:srgbClr val="2B6EAB"/>
                </a:solidFill>
                <a:latin typeface="微软雅黑" panose="020B0503020204020204" pitchFamily="34" charset="-122"/>
                <a:ea typeface="微软雅黑" panose="020B0503020204020204" pitchFamily="34" charset="-122"/>
              </a:rPr>
              <a:t>Language Focus</a:t>
            </a:r>
            <a:endParaRPr lang="en-US" altLang="zh-CN" sz="3200" b="1" u="sng" dirty="0">
              <a:solidFill>
                <a:srgbClr val="2B6EAB"/>
              </a:solidFill>
              <a:latin typeface="微软雅黑" panose="020B0503020204020204" pitchFamily="34" charset="-122"/>
              <a:ea typeface="微软雅黑" panose="020B0503020204020204" pitchFamily="34" charset="-122"/>
            </a:endParaRPr>
          </a:p>
        </p:txBody>
      </p:sp>
      <p:sp>
        <p:nvSpPr>
          <p:cNvPr id="5" name="PA-102254"/>
          <p:cNvSpPr txBox="1"/>
          <p:nvPr>
            <p:custDataLst>
              <p:tags r:id="rId2"/>
            </p:custDataLst>
          </p:nvPr>
        </p:nvSpPr>
        <p:spPr>
          <a:xfrm>
            <a:off x="403860" y="1211580"/>
            <a:ext cx="11172825" cy="5291455"/>
          </a:xfrm>
          <a:prstGeom prst="parallelogram">
            <a:avLst>
              <a:gd name="adj" fmla="val 0"/>
            </a:avLst>
          </a:prstGeom>
          <a:solidFill>
            <a:srgbClr val="2B6EAB"/>
          </a:solidFill>
          <a:ln w="5715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defPPr>
            <a:lvl1pPr algn="ctr">
              <a:defRPr>
                <a:solidFill>
                  <a:schemeClr val="lt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3200" b="1" dirty="0">
                <a:solidFill>
                  <a:schemeClr val="bg1"/>
                </a:solidFill>
                <a:latin typeface="Times New Roman" panose="02020603050405020304" charset="0"/>
                <a:cs typeface="Times New Roman" panose="02020603050405020304" charset="0"/>
              </a:rPr>
              <a:t>1. Most people from the East believe that</a:t>
            </a:r>
            <a:r>
              <a:rPr lang="en-US" altLang="zh-CN" sz="3200" b="1" u="sng" dirty="0">
                <a:solidFill>
                  <a:schemeClr val="bg1"/>
                </a:solidFill>
                <a:latin typeface="Times New Roman" panose="02020603050405020304" charset="0"/>
                <a:cs typeface="Times New Roman" panose="02020603050405020304" charset="0"/>
              </a:rPr>
              <a:t> </a:t>
            </a:r>
            <a:r>
              <a:rPr lang="en-US" altLang="zh-CN" sz="3200" b="1" dirty="0">
                <a:solidFill>
                  <a:schemeClr val="bg1"/>
                </a:solidFill>
                <a:latin typeface="Times New Roman" panose="02020603050405020304" charset="0"/>
                <a:cs typeface="Times New Roman" panose="02020603050405020304" charset="0"/>
              </a:rPr>
              <a:t>_________ </a:t>
            </a:r>
            <a:r>
              <a:rPr lang="en-US" altLang="zh-CN" sz="3200" b="1" u="sng" dirty="0">
                <a:solidFill>
                  <a:schemeClr val="bg1"/>
                </a:solidFill>
                <a:latin typeface="Times New Roman" panose="02020603050405020304" charset="0"/>
                <a:cs typeface="Times New Roman" panose="02020603050405020304" charset="0"/>
              </a:rPr>
              <a:t>                  </a:t>
            </a:r>
            <a:r>
              <a:rPr lang="en-US" altLang="zh-CN" sz="3200" b="1" dirty="0">
                <a:solidFill>
                  <a:schemeClr val="bg1"/>
                </a:solidFill>
                <a:latin typeface="Times New Roman" panose="02020603050405020304" charset="0"/>
                <a:cs typeface="Times New Roman" panose="02020603050405020304" charset="0"/>
              </a:rPr>
              <a:t> (wear) a mask is essential to control the spread of the novel coronavirus pneumonia (NCP).</a:t>
            </a:r>
            <a:endParaRPr lang="en-US" altLang="zh-CN" sz="3200" b="1" dirty="0">
              <a:solidFill>
                <a:schemeClr val="bg1"/>
              </a:solidFill>
              <a:latin typeface="Times New Roman" panose="02020603050405020304" charset="0"/>
              <a:cs typeface="Times New Roman" panose="02020603050405020304" charset="0"/>
            </a:endParaRPr>
          </a:p>
          <a:p>
            <a:pPr algn="l"/>
            <a:endParaRPr lang="en-US" altLang="zh-CN" sz="3200" b="1" dirty="0">
              <a:solidFill>
                <a:schemeClr val="bg1"/>
              </a:solidFill>
              <a:latin typeface="Times New Roman" panose="02020603050405020304" charset="0"/>
              <a:cs typeface="Times New Roman" panose="02020603050405020304" charset="0"/>
            </a:endParaRPr>
          </a:p>
          <a:p>
            <a:pPr algn="l"/>
            <a:r>
              <a:rPr lang="en-US" altLang="zh-CN" sz="3600" b="1" dirty="0">
                <a:solidFill>
                  <a:srgbClr val="FFFF00"/>
                </a:solidFill>
                <a:latin typeface="Times New Roman" panose="02020603050405020304" charset="0"/>
                <a:cs typeface="Times New Roman" panose="02020603050405020304" charset="0"/>
              </a:rPr>
              <a:t>               V-ing</a:t>
            </a:r>
            <a:r>
              <a:rPr lang="en-US" altLang="zh-CN" sz="3200" b="1" dirty="0">
                <a:solidFill>
                  <a:srgbClr val="FFFF00"/>
                </a:solidFill>
                <a:latin typeface="Times New Roman" panose="02020603050405020304" charset="0"/>
                <a:cs typeface="Times New Roman" panose="02020603050405020304" charset="0"/>
              </a:rPr>
              <a:t> </a:t>
            </a:r>
            <a:r>
              <a:rPr lang="zh-CN" altLang="en-US" sz="3200" b="1" dirty="0">
                <a:solidFill>
                  <a:srgbClr val="FFFF00"/>
                </a:solidFill>
                <a:latin typeface="Times New Roman" panose="02020603050405020304" charset="0"/>
                <a:cs typeface="Times New Roman" panose="02020603050405020304" charset="0"/>
              </a:rPr>
              <a:t>做主语</a:t>
            </a:r>
            <a:endParaRPr lang="en-US" altLang="zh-CN" sz="3200" b="1" dirty="0">
              <a:solidFill>
                <a:srgbClr val="FFFF00"/>
              </a:solidFill>
              <a:latin typeface="Times New Roman" panose="02020603050405020304" charset="0"/>
              <a:cs typeface="Times New Roman" panose="02020603050405020304" charset="0"/>
            </a:endParaRPr>
          </a:p>
          <a:p>
            <a:pPr algn="l"/>
            <a:endParaRPr lang="en-US" altLang="zh-CN" sz="3200" b="1" dirty="0">
              <a:solidFill>
                <a:srgbClr val="FFFF00"/>
              </a:solidFill>
              <a:latin typeface="Times New Roman" panose="02020603050405020304" charset="0"/>
              <a:cs typeface="Times New Roman" panose="02020603050405020304" charset="0"/>
            </a:endParaRPr>
          </a:p>
        </p:txBody>
      </p:sp>
      <p:sp>
        <p:nvSpPr>
          <p:cNvPr id="4" name="矩形 3"/>
          <p:cNvSpPr/>
          <p:nvPr/>
        </p:nvSpPr>
        <p:spPr>
          <a:xfrm>
            <a:off x="8270240" y="2218690"/>
            <a:ext cx="2601595" cy="645160"/>
          </a:xfrm>
          <a:prstGeom prst="rect">
            <a:avLst/>
          </a:prstGeom>
        </p:spPr>
        <p:txBody>
          <a:bodyPr wrap="square">
            <a:spAutoFit/>
          </a:bodyPr>
          <a:p>
            <a:pPr lvl="0" algn="ctr"/>
            <a:r>
              <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rPr>
              <a:t>wearing</a:t>
            </a:r>
            <a:endParaRPr lang="en-US" altLang="zh-CN" sz="3600" b="1" u="sng" dirty="0">
              <a:solidFill>
                <a:srgbClr val="FFFF00"/>
              </a:solidFill>
              <a:latin typeface="Times New Roman" panose="02020603050405020304" charset="0"/>
              <a:ea typeface="微软雅黑" panose="020B0503020204020204" pitchFamily="34" charset="-122"/>
              <a:cs typeface="Times New Roman" panose="02020603050405020304" charset="0"/>
            </a:endParaRPr>
          </a:p>
        </p:txBody>
      </p:sp>
      <p:sp>
        <p:nvSpPr>
          <p:cNvPr id="10" name="矩形 9"/>
          <p:cNvSpPr/>
          <p:nvPr/>
        </p:nvSpPr>
        <p:spPr>
          <a:xfrm>
            <a:off x="5028565" y="402074"/>
            <a:ext cx="6432550" cy="645160"/>
          </a:xfrm>
          <a:prstGeom prst="rect">
            <a:avLst/>
          </a:prstGeom>
        </p:spPr>
        <p:txBody>
          <a:bodyPr wrap="none">
            <a:spAutoFit/>
          </a:bodyPr>
          <a:p>
            <a:pPr lvl="0" algn="ctr"/>
            <a:r>
              <a:rPr lang="en-US" altLang="zh-CN" sz="3200" b="1" u="sng" dirty="0">
                <a:solidFill>
                  <a:srgbClr val="FF0000"/>
                </a:solidFill>
                <a:latin typeface="微软雅黑" panose="020B0503020204020204" pitchFamily="34" charset="-122"/>
                <a:ea typeface="微软雅黑" panose="020B0503020204020204" pitchFamily="34" charset="-122"/>
              </a:rPr>
              <a:t>---</a:t>
            </a:r>
            <a:r>
              <a:rPr lang="en-US" altLang="zh-CN" sz="3600" b="1" u="sng" dirty="0">
                <a:solidFill>
                  <a:srgbClr val="FF0000"/>
                </a:solidFill>
                <a:latin typeface="微软雅黑" panose="020B0503020204020204" pitchFamily="34" charset="-122"/>
                <a:ea typeface="微软雅黑" panose="020B0503020204020204" pitchFamily="34" charset="-122"/>
              </a:rPr>
              <a:t> non-finite verbs</a:t>
            </a:r>
            <a:r>
              <a:rPr lang="en-US" altLang="zh-CN" sz="3200" b="1" u="sng" dirty="0">
                <a:solidFill>
                  <a:srgbClr val="FF0000"/>
                </a:solidFill>
                <a:latin typeface="微软雅黑" panose="020B0503020204020204" pitchFamily="34" charset="-122"/>
                <a:ea typeface="微软雅黑" panose="020B0503020204020204" pitchFamily="34" charset="-122"/>
              </a:rPr>
              <a:t> </a:t>
            </a:r>
            <a:r>
              <a:rPr lang="zh-CN" altLang="en-US" sz="2800" b="1" u="sng" dirty="0">
                <a:solidFill>
                  <a:srgbClr val="FF0000"/>
                </a:solidFill>
                <a:latin typeface="微软雅黑" panose="020B0503020204020204" pitchFamily="34" charset="-122"/>
                <a:ea typeface="微软雅黑" panose="020B0503020204020204" pitchFamily="34" charset="-122"/>
              </a:rPr>
              <a:t>非谓语动词</a:t>
            </a:r>
            <a:endParaRPr lang="zh-CN" altLang="en-US" sz="2800" b="1" u="sng"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246380"/>
            <a:ext cx="1251125" cy="893769"/>
          </a:xfrm>
          <a:prstGeom prst="rect">
            <a:avLst/>
          </a:prstGeom>
        </p:spPr>
      </p:pic>
      <p:sp>
        <p:nvSpPr>
          <p:cNvPr id="2" name="矩形 1"/>
          <p:cNvSpPr/>
          <p:nvPr/>
        </p:nvSpPr>
        <p:spPr>
          <a:xfrm>
            <a:off x="1051560" y="402074"/>
            <a:ext cx="3468370" cy="583565"/>
          </a:xfrm>
          <a:prstGeom prst="rect">
            <a:avLst/>
          </a:prstGeom>
        </p:spPr>
        <p:txBody>
          <a:bodyPr wrap="none">
            <a:spAutoFit/>
          </a:bodyPr>
          <a:lstStyle/>
          <a:p>
            <a:pPr lvl="0" algn="ctr"/>
            <a:r>
              <a:rPr lang="en-US" altLang="zh-CN" sz="3200" b="1" u="sng" dirty="0">
                <a:solidFill>
                  <a:srgbClr val="2B6EAB"/>
                </a:solidFill>
                <a:latin typeface="微软雅黑" panose="020B0503020204020204" pitchFamily="34" charset="-122"/>
                <a:ea typeface="微软雅黑" panose="020B0503020204020204" pitchFamily="34" charset="-122"/>
              </a:rPr>
              <a:t>Language Focus</a:t>
            </a:r>
            <a:endParaRPr lang="en-US" altLang="zh-CN" sz="3200" b="1" u="sng" dirty="0">
              <a:solidFill>
                <a:srgbClr val="2B6EAB"/>
              </a:solidFill>
              <a:latin typeface="微软雅黑" panose="020B0503020204020204" pitchFamily="34" charset="-122"/>
              <a:ea typeface="微软雅黑" panose="020B0503020204020204" pitchFamily="34" charset="-122"/>
            </a:endParaRPr>
          </a:p>
        </p:txBody>
      </p:sp>
      <p:sp>
        <p:nvSpPr>
          <p:cNvPr id="5" name="PA-102254"/>
          <p:cNvSpPr txBox="1"/>
          <p:nvPr>
            <p:custDataLst>
              <p:tags r:id="rId2"/>
            </p:custDataLst>
          </p:nvPr>
        </p:nvSpPr>
        <p:spPr>
          <a:xfrm>
            <a:off x="403860" y="1211580"/>
            <a:ext cx="11392535" cy="5291455"/>
          </a:xfrm>
          <a:prstGeom prst="parallelogram">
            <a:avLst>
              <a:gd name="adj" fmla="val 0"/>
            </a:avLst>
          </a:prstGeom>
          <a:solidFill>
            <a:srgbClr val="2B6EAB"/>
          </a:solidFill>
          <a:ln w="5715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defPPr>
            <a:lvl1pPr algn="ctr">
              <a:defRPr>
                <a:solidFill>
                  <a:schemeClr val="lt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3200" b="1" dirty="0">
                <a:solidFill>
                  <a:schemeClr val="bg1"/>
                </a:solidFill>
                <a:latin typeface="Times New Roman" panose="02020603050405020304" charset="0"/>
                <a:cs typeface="Times New Roman" panose="02020603050405020304" charset="0"/>
                <a:sym typeface="+mn-ea"/>
              </a:rPr>
              <a:t>2.They can give people the comfort of  </a:t>
            </a:r>
            <a:endParaRPr lang="en-US" altLang="zh-CN" sz="3200" b="1" dirty="0">
              <a:solidFill>
                <a:schemeClr val="bg1"/>
              </a:solidFill>
              <a:latin typeface="Times New Roman" panose="02020603050405020304" charset="0"/>
              <a:cs typeface="Times New Roman" panose="02020603050405020304" charset="0"/>
              <a:sym typeface="+mn-ea"/>
            </a:endParaRPr>
          </a:p>
          <a:p>
            <a:pPr algn="l"/>
            <a:endParaRPr lang="en-US" altLang="zh-CN" sz="3200" b="1" dirty="0">
              <a:solidFill>
                <a:schemeClr val="bg1"/>
              </a:solidFill>
              <a:latin typeface="Times New Roman" panose="02020603050405020304" charset="0"/>
              <a:cs typeface="Times New Roman" panose="02020603050405020304" charset="0"/>
              <a:sym typeface="+mn-ea"/>
            </a:endParaRPr>
          </a:p>
          <a:p>
            <a:pPr algn="l"/>
            <a:r>
              <a:rPr lang="en-US" altLang="zh-CN" sz="3200" b="1" dirty="0">
                <a:solidFill>
                  <a:schemeClr val="bg1"/>
                </a:solidFill>
                <a:latin typeface="Times New Roman" panose="02020603050405020304" charset="0"/>
                <a:cs typeface="Times New Roman" panose="02020603050405020304" charset="0"/>
                <a:sym typeface="+mn-ea"/>
              </a:rPr>
              <a:t>____________________ (protect).</a:t>
            </a:r>
            <a:endParaRPr lang="en-US" altLang="zh-CN" sz="3200" dirty="0">
              <a:solidFill>
                <a:schemeClr val="bg1"/>
              </a:solidFill>
              <a:latin typeface="Times New Roman" panose="02020603050405020304" charset="0"/>
              <a:cs typeface="Times New Roman" panose="02020603050405020304" charset="0"/>
            </a:endParaRPr>
          </a:p>
          <a:p>
            <a:pPr algn="l"/>
            <a:endParaRPr lang="en-US" altLang="zh-CN" sz="3200" b="1" dirty="0">
              <a:solidFill>
                <a:schemeClr val="bg1"/>
              </a:solidFill>
              <a:latin typeface="Times New Roman" panose="02020603050405020304" charset="0"/>
              <a:cs typeface="Times New Roman" panose="02020603050405020304" charset="0"/>
            </a:endParaRPr>
          </a:p>
          <a:p>
            <a:pPr algn="l"/>
            <a:r>
              <a:rPr lang="en-US" altLang="zh-CN" sz="3200" b="1" dirty="0">
                <a:solidFill>
                  <a:srgbClr val="FFFF00"/>
                </a:solidFill>
                <a:latin typeface="Times New Roman" panose="02020603050405020304" charset="0"/>
                <a:cs typeface="Times New Roman" panose="02020603050405020304" charset="0"/>
              </a:rPr>
              <a:t>         </a:t>
            </a:r>
            <a:r>
              <a:rPr lang="en-US" altLang="zh-CN" sz="3600" b="1" dirty="0">
                <a:solidFill>
                  <a:srgbClr val="FFFF00"/>
                </a:solidFill>
                <a:latin typeface="Times New Roman" panose="02020603050405020304" charset="0"/>
                <a:cs typeface="Times New Roman" panose="02020603050405020304" charset="0"/>
              </a:rPr>
              <a:t>V-ing </a:t>
            </a:r>
            <a:r>
              <a:rPr lang="zh-CN" altLang="en-US" sz="3200" b="1" dirty="0">
                <a:solidFill>
                  <a:srgbClr val="FFFF00"/>
                </a:solidFill>
                <a:latin typeface="Times New Roman" panose="02020603050405020304" charset="0"/>
                <a:cs typeface="Times New Roman" panose="02020603050405020304" charset="0"/>
              </a:rPr>
              <a:t>做介词宾语， 被动语态</a:t>
            </a:r>
            <a:endParaRPr lang="en-US" altLang="zh-CN" sz="3200" b="1" dirty="0">
              <a:solidFill>
                <a:srgbClr val="FFFF00"/>
              </a:solidFill>
              <a:latin typeface="Times New Roman" panose="02020603050405020304" charset="0"/>
              <a:cs typeface="Times New Roman" panose="02020603050405020304" charset="0"/>
            </a:endParaRPr>
          </a:p>
          <a:p>
            <a:pPr algn="l"/>
            <a:endParaRPr lang="en-US" altLang="zh-CN" sz="3200" b="1" dirty="0">
              <a:solidFill>
                <a:srgbClr val="FFFF00"/>
              </a:solidFill>
              <a:latin typeface="Times New Roman" panose="02020603050405020304" charset="0"/>
              <a:cs typeface="Times New Roman" panose="02020603050405020304" charset="0"/>
            </a:endParaRPr>
          </a:p>
        </p:txBody>
      </p:sp>
      <p:sp>
        <p:nvSpPr>
          <p:cNvPr id="4" name="矩形 3"/>
          <p:cNvSpPr/>
          <p:nvPr/>
        </p:nvSpPr>
        <p:spPr>
          <a:xfrm>
            <a:off x="1710055" y="3106420"/>
            <a:ext cx="3521710" cy="645160"/>
          </a:xfrm>
          <a:prstGeom prst="rect">
            <a:avLst/>
          </a:prstGeom>
        </p:spPr>
        <p:txBody>
          <a:bodyPr wrap="square">
            <a:spAutoFit/>
          </a:bodyPr>
          <a:p>
            <a:pPr lvl="0" algn="ctr"/>
            <a:r>
              <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rPr>
              <a:t>being protected</a:t>
            </a:r>
            <a:endParaRPr lang="en-US" altLang="zh-CN" sz="3600" b="1" u="sng" dirty="0">
              <a:solidFill>
                <a:srgbClr val="FFFF00"/>
              </a:solidFill>
              <a:latin typeface="Times New Roman" panose="02020603050405020304" charset="0"/>
              <a:ea typeface="微软雅黑" panose="020B0503020204020204" pitchFamily="34" charset="-122"/>
              <a:cs typeface="Times New Roman" panose="02020603050405020304" charset="0"/>
            </a:endParaRPr>
          </a:p>
        </p:txBody>
      </p:sp>
      <p:sp>
        <p:nvSpPr>
          <p:cNvPr id="10" name="矩形 9"/>
          <p:cNvSpPr/>
          <p:nvPr/>
        </p:nvSpPr>
        <p:spPr>
          <a:xfrm>
            <a:off x="5028565" y="402074"/>
            <a:ext cx="6432550" cy="645160"/>
          </a:xfrm>
          <a:prstGeom prst="rect">
            <a:avLst/>
          </a:prstGeom>
        </p:spPr>
        <p:txBody>
          <a:bodyPr wrap="none">
            <a:spAutoFit/>
          </a:bodyPr>
          <a:p>
            <a:pPr lvl="0" algn="ctr"/>
            <a:r>
              <a:rPr lang="en-US" altLang="zh-CN" sz="3200" b="1" u="sng" dirty="0">
                <a:solidFill>
                  <a:srgbClr val="FF0000"/>
                </a:solidFill>
                <a:latin typeface="微软雅黑" panose="020B0503020204020204" pitchFamily="34" charset="-122"/>
                <a:ea typeface="微软雅黑" panose="020B0503020204020204" pitchFamily="34" charset="-122"/>
              </a:rPr>
              <a:t>---</a:t>
            </a:r>
            <a:r>
              <a:rPr lang="en-US" altLang="zh-CN" sz="3600" b="1" u="sng" dirty="0">
                <a:solidFill>
                  <a:srgbClr val="FF0000"/>
                </a:solidFill>
                <a:latin typeface="微软雅黑" panose="020B0503020204020204" pitchFamily="34" charset="-122"/>
                <a:ea typeface="微软雅黑" panose="020B0503020204020204" pitchFamily="34" charset="-122"/>
              </a:rPr>
              <a:t> non-finite verbs</a:t>
            </a:r>
            <a:r>
              <a:rPr lang="en-US" altLang="zh-CN" sz="3200" b="1" u="sng" dirty="0">
                <a:solidFill>
                  <a:srgbClr val="FF0000"/>
                </a:solidFill>
                <a:latin typeface="微软雅黑" panose="020B0503020204020204" pitchFamily="34" charset="-122"/>
                <a:ea typeface="微软雅黑" panose="020B0503020204020204" pitchFamily="34" charset="-122"/>
              </a:rPr>
              <a:t> </a:t>
            </a:r>
            <a:r>
              <a:rPr lang="zh-CN" altLang="en-US" sz="2800" b="1" u="sng" dirty="0">
                <a:solidFill>
                  <a:srgbClr val="FF0000"/>
                </a:solidFill>
                <a:latin typeface="微软雅黑" panose="020B0503020204020204" pitchFamily="34" charset="-122"/>
                <a:ea typeface="微软雅黑" panose="020B0503020204020204" pitchFamily="34" charset="-122"/>
              </a:rPr>
              <a:t>非谓语动词</a:t>
            </a:r>
            <a:endParaRPr lang="zh-CN" altLang="en-US" sz="2800" b="1" u="sng"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246380"/>
            <a:ext cx="1251125" cy="893769"/>
          </a:xfrm>
          <a:prstGeom prst="rect">
            <a:avLst/>
          </a:prstGeom>
        </p:spPr>
      </p:pic>
      <p:sp>
        <p:nvSpPr>
          <p:cNvPr id="2" name="矩形 1"/>
          <p:cNvSpPr/>
          <p:nvPr/>
        </p:nvSpPr>
        <p:spPr>
          <a:xfrm>
            <a:off x="1051560" y="402074"/>
            <a:ext cx="3468370" cy="583565"/>
          </a:xfrm>
          <a:prstGeom prst="rect">
            <a:avLst/>
          </a:prstGeom>
        </p:spPr>
        <p:txBody>
          <a:bodyPr wrap="none">
            <a:spAutoFit/>
          </a:bodyPr>
          <a:lstStyle/>
          <a:p>
            <a:pPr lvl="0" algn="ctr"/>
            <a:r>
              <a:rPr lang="en-US" altLang="zh-CN" sz="3200" b="1" u="sng" dirty="0">
                <a:solidFill>
                  <a:srgbClr val="2B6EAB"/>
                </a:solidFill>
                <a:latin typeface="微软雅黑" panose="020B0503020204020204" pitchFamily="34" charset="-122"/>
                <a:ea typeface="微软雅黑" panose="020B0503020204020204" pitchFamily="34" charset="-122"/>
              </a:rPr>
              <a:t>Language Focus</a:t>
            </a:r>
            <a:endParaRPr lang="en-US" altLang="zh-CN" sz="3200" b="1" u="sng" dirty="0">
              <a:solidFill>
                <a:srgbClr val="2B6EAB"/>
              </a:solidFill>
              <a:latin typeface="微软雅黑" panose="020B0503020204020204" pitchFamily="34" charset="-122"/>
              <a:ea typeface="微软雅黑" panose="020B0503020204020204" pitchFamily="34" charset="-122"/>
            </a:endParaRPr>
          </a:p>
        </p:txBody>
      </p:sp>
      <p:sp>
        <p:nvSpPr>
          <p:cNvPr id="5" name="PA-102254"/>
          <p:cNvSpPr txBox="1"/>
          <p:nvPr>
            <p:custDataLst>
              <p:tags r:id="rId2"/>
            </p:custDataLst>
          </p:nvPr>
        </p:nvSpPr>
        <p:spPr>
          <a:xfrm>
            <a:off x="403860" y="1211580"/>
            <a:ext cx="11392535" cy="5291455"/>
          </a:xfrm>
          <a:prstGeom prst="parallelogram">
            <a:avLst>
              <a:gd name="adj" fmla="val 0"/>
            </a:avLst>
          </a:prstGeom>
          <a:solidFill>
            <a:srgbClr val="2B6EAB"/>
          </a:solidFill>
          <a:ln w="5715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defPPr>
            <a:lvl1pPr algn="ctr">
              <a:defRPr>
                <a:solidFill>
                  <a:schemeClr val="lt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3200" b="1" dirty="0">
                <a:solidFill>
                  <a:schemeClr val="bg1"/>
                </a:solidFill>
                <a:latin typeface="Times New Roman" panose="02020603050405020304" charset="0"/>
                <a:cs typeface="Times New Roman" panose="02020603050405020304" charset="0"/>
                <a:sym typeface="+mn-ea"/>
              </a:rPr>
              <a:t>3</a:t>
            </a:r>
            <a:r>
              <a:rPr lang="en-US" altLang="zh-CN" sz="3200" dirty="0">
                <a:solidFill>
                  <a:schemeClr val="bg1"/>
                </a:solidFill>
                <a:latin typeface="Times New Roman" panose="02020603050405020304" charset="0"/>
                <a:cs typeface="Times New Roman" panose="02020603050405020304" charset="0"/>
                <a:sym typeface="+mn-ea"/>
              </a:rPr>
              <a:t>.</a:t>
            </a:r>
            <a:r>
              <a:rPr lang="en-US" altLang="zh-CN" sz="3200" b="1" dirty="0">
                <a:solidFill>
                  <a:schemeClr val="bg1"/>
                </a:solidFill>
                <a:latin typeface="Times New Roman" panose="02020603050405020304" charset="0"/>
                <a:cs typeface="Times New Roman" panose="02020603050405020304" charset="0"/>
                <a:sym typeface="+mn-ea"/>
              </a:rPr>
              <a:t>Young people in Japan, for example, wear masks as a fashion statement,   ______________ (express) their personal style through unique designs and patterns.</a:t>
            </a:r>
            <a:endParaRPr lang="en-US" altLang="zh-CN" sz="3200" b="1" dirty="0">
              <a:solidFill>
                <a:schemeClr val="bg1"/>
              </a:solidFill>
              <a:latin typeface="Times New Roman" panose="02020603050405020304" charset="0"/>
              <a:cs typeface="Times New Roman" panose="02020603050405020304" charset="0"/>
            </a:endParaRPr>
          </a:p>
          <a:p>
            <a:pPr algn="l"/>
            <a:endParaRPr lang="en-US" altLang="zh-CN" sz="3200" b="1" dirty="0">
              <a:solidFill>
                <a:schemeClr val="bg1"/>
              </a:solidFill>
              <a:latin typeface="Times New Roman" panose="02020603050405020304" charset="0"/>
              <a:cs typeface="Times New Roman" panose="02020603050405020304" charset="0"/>
            </a:endParaRPr>
          </a:p>
          <a:p>
            <a:pPr algn="l"/>
            <a:r>
              <a:rPr lang="en-US" altLang="zh-CN" sz="3200" b="1" dirty="0">
                <a:solidFill>
                  <a:srgbClr val="FFFF00"/>
                </a:solidFill>
                <a:latin typeface="Times New Roman" panose="02020603050405020304" charset="0"/>
                <a:cs typeface="Times New Roman" panose="02020603050405020304" charset="0"/>
              </a:rPr>
              <a:t>        </a:t>
            </a:r>
            <a:r>
              <a:rPr lang="en-US" altLang="zh-CN" sz="3600" b="1" dirty="0">
                <a:solidFill>
                  <a:srgbClr val="FFFF00"/>
                </a:solidFill>
                <a:latin typeface="Times New Roman" panose="02020603050405020304" charset="0"/>
                <a:cs typeface="Times New Roman" panose="02020603050405020304" charset="0"/>
              </a:rPr>
              <a:t> V-ing</a:t>
            </a:r>
            <a:r>
              <a:rPr lang="en-US" altLang="zh-CN" sz="3200" b="1" dirty="0">
                <a:solidFill>
                  <a:srgbClr val="FFFF00"/>
                </a:solidFill>
                <a:latin typeface="Times New Roman" panose="02020603050405020304" charset="0"/>
                <a:cs typeface="Times New Roman" panose="02020603050405020304" charset="0"/>
              </a:rPr>
              <a:t> </a:t>
            </a:r>
            <a:r>
              <a:rPr lang="zh-CN" altLang="en-US" sz="3200" b="1" dirty="0">
                <a:solidFill>
                  <a:srgbClr val="FFFF00"/>
                </a:solidFill>
                <a:latin typeface="Times New Roman" panose="02020603050405020304" charset="0"/>
                <a:cs typeface="Times New Roman" panose="02020603050405020304" charset="0"/>
              </a:rPr>
              <a:t>做状语。</a:t>
            </a:r>
            <a:endParaRPr lang="en-US" altLang="zh-CN" sz="3200" b="1" dirty="0">
              <a:solidFill>
                <a:srgbClr val="FFFF00"/>
              </a:solidFill>
              <a:latin typeface="Times New Roman" panose="02020603050405020304" charset="0"/>
              <a:cs typeface="Times New Roman" panose="02020603050405020304" charset="0"/>
            </a:endParaRPr>
          </a:p>
          <a:p>
            <a:pPr algn="l"/>
            <a:endParaRPr lang="en-US" altLang="zh-CN" sz="3200" b="1" dirty="0">
              <a:solidFill>
                <a:srgbClr val="FFFF00"/>
              </a:solidFill>
              <a:latin typeface="Times New Roman" panose="02020603050405020304" charset="0"/>
              <a:cs typeface="Times New Roman" panose="02020603050405020304" charset="0"/>
            </a:endParaRPr>
          </a:p>
        </p:txBody>
      </p:sp>
      <p:sp>
        <p:nvSpPr>
          <p:cNvPr id="4" name="矩形 3"/>
          <p:cNvSpPr/>
          <p:nvPr/>
        </p:nvSpPr>
        <p:spPr>
          <a:xfrm>
            <a:off x="5172075" y="2677160"/>
            <a:ext cx="3190875" cy="645160"/>
          </a:xfrm>
          <a:prstGeom prst="rect">
            <a:avLst/>
          </a:prstGeom>
        </p:spPr>
        <p:txBody>
          <a:bodyPr wrap="square">
            <a:spAutoFit/>
          </a:bodyPr>
          <a:p>
            <a:pPr lvl="0" algn="ctr"/>
            <a:r>
              <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rPr>
              <a:t>expressing</a:t>
            </a:r>
            <a:endParaRPr lang="en-US" altLang="zh-CN" sz="3600" b="1" u="sng" dirty="0">
              <a:solidFill>
                <a:srgbClr val="FFFF00"/>
              </a:solidFill>
              <a:latin typeface="Times New Roman" panose="02020603050405020304" charset="0"/>
              <a:ea typeface="微软雅黑" panose="020B0503020204020204" pitchFamily="34" charset="-122"/>
              <a:cs typeface="Times New Roman" panose="02020603050405020304" charset="0"/>
            </a:endParaRPr>
          </a:p>
        </p:txBody>
      </p:sp>
      <p:sp>
        <p:nvSpPr>
          <p:cNvPr id="10" name="矩形 9"/>
          <p:cNvSpPr/>
          <p:nvPr/>
        </p:nvSpPr>
        <p:spPr>
          <a:xfrm>
            <a:off x="5028565" y="402074"/>
            <a:ext cx="6432550" cy="645160"/>
          </a:xfrm>
          <a:prstGeom prst="rect">
            <a:avLst/>
          </a:prstGeom>
        </p:spPr>
        <p:txBody>
          <a:bodyPr wrap="none">
            <a:spAutoFit/>
          </a:bodyPr>
          <a:p>
            <a:pPr lvl="0" algn="ctr"/>
            <a:r>
              <a:rPr lang="en-US" altLang="zh-CN" sz="3200" b="1" u="sng" dirty="0">
                <a:solidFill>
                  <a:srgbClr val="FF0000"/>
                </a:solidFill>
                <a:latin typeface="微软雅黑" panose="020B0503020204020204" pitchFamily="34" charset="-122"/>
                <a:ea typeface="微软雅黑" panose="020B0503020204020204" pitchFamily="34" charset="-122"/>
              </a:rPr>
              <a:t>---</a:t>
            </a:r>
            <a:r>
              <a:rPr lang="en-US" altLang="zh-CN" sz="3600" b="1" u="sng" dirty="0">
                <a:solidFill>
                  <a:srgbClr val="FF0000"/>
                </a:solidFill>
                <a:latin typeface="微软雅黑" panose="020B0503020204020204" pitchFamily="34" charset="-122"/>
                <a:ea typeface="微软雅黑" panose="020B0503020204020204" pitchFamily="34" charset="-122"/>
              </a:rPr>
              <a:t> non-finite verbs</a:t>
            </a:r>
            <a:r>
              <a:rPr lang="en-US" altLang="zh-CN" sz="3200" b="1" u="sng" dirty="0">
                <a:solidFill>
                  <a:srgbClr val="FF0000"/>
                </a:solidFill>
                <a:latin typeface="微软雅黑" panose="020B0503020204020204" pitchFamily="34" charset="-122"/>
                <a:ea typeface="微软雅黑" panose="020B0503020204020204" pitchFamily="34" charset="-122"/>
              </a:rPr>
              <a:t> </a:t>
            </a:r>
            <a:r>
              <a:rPr lang="zh-CN" altLang="en-US" sz="2800" b="1" u="sng" dirty="0">
                <a:solidFill>
                  <a:srgbClr val="FF0000"/>
                </a:solidFill>
                <a:latin typeface="微软雅黑" panose="020B0503020204020204" pitchFamily="34" charset="-122"/>
                <a:ea typeface="微软雅黑" panose="020B0503020204020204" pitchFamily="34" charset="-122"/>
              </a:rPr>
              <a:t>非谓语动词</a:t>
            </a:r>
            <a:endParaRPr lang="zh-CN" altLang="en-US" sz="2800" b="1" u="sng"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246380"/>
            <a:ext cx="1251125" cy="893769"/>
          </a:xfrm>
          <a:prstGeom prst="rect">
            <a:avLst/>
          </a:prstGeom>
        </p:spPr>
      </p:pic>
      <p:sp>
        <p:nvSpPr>
          <p:cNvPr id="2" name="矩形 1"/>
          <p:cNvSpPr/>
          <p:nvPr/>
        </p:nvSpPr>
        <p:spPr>
          <a:xfrm>
            <a:off x="1051560" y="402074"/>
            <a:ext cx="3468370" cy="583565"/>
          </a:xfrm>
          <a:prstGeom prst="rect">
            <a:avLst/>
          </a:prstGeom>
        </p:spPr>
        <p:txBody>
          <a:bodyPr wrap="none">
            <a:spAutoFit/>
          </a:bodyPr>
          <a:lstStyle/>
          <a:p>
            <a:pPr lvl="0" algn="ctr"/>
            <a:r>
              <a:rPr lang="en-US" altLang="zh-CN" sz="3200" b="1" u="sng" dirty="0">
                <a:solidFill>
                  <a:srgbClr val="2B6EAB"/>
                </a:solidFill>
                <a:latin typeface="微软雅黑" panose="020B0503020204020204" pitchFamily="34" charset="-122"/>
                <a:ea typeface="微软雅黑" panose="020B0503020204020204" pitchFamily="34" charset="-122"/>
              </a:rPr>
              <a:t>Language Focus</a:t>
            </a:r>
            <a:endParaRPr lang="en-US" altLang="zh-CN" sz="3200" b="1" u="sng" dirty="0">
              <a:solidFill>
                <a:srgbClr val="2B6EAB"/>
              </a:solidFill>
              <a:latin typeface="微软雅黑" panose="020B0503020204020204" pitchFamily="34" charset="-122"/>
              <a:ea typeface="微软雅黑" panose="020B0503020204020204" pitchFamily="34" charset="-122"/>
            </a:endParaRPr>
          </a:p>
        </p:txBody>
      </p:sp>
      <p:sp>
        <p:nvSpPr>
          <p:cNvPr id="5" name="PA-102254"/>
          <p:cNvSpPr txBox="1"/>
          <p:nvPr>
            <p:custDataLst>
              <p:tags r:id="rId2"/>
            </p:custDataLst>
          </p:nvPr>
        </p:nvSpPr>
        <p:spPr>
          <a:xfrm>
            <a:off x="403860" y="1211580"/>
            <a:ext cx="11392535" cy="5291455"/>
          </a:xfrm>
          <a:prstGeom prst="parallelogram">
            <a:avLst>
              <a:gd name="adj" fmla="val 0"/>
            </a:avLst>
          </a:prstGeom>
          <a:solidFill>
            <a:srgbClr val="2B6EAB"/>
          </a:solidFill>
          <a:ln w="5715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defPPr>
            <a:lvl1pPr algn="ctr">
              <a:defRPr>
                <a:solidFill>
                  <a:schemeClr val="lt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3200" b="1" dirty="0">
                <a:solidFill>
                  <a:schemeClr val="bg1"/>
                </a:solidFill>
                <a:latin typeface="Times New Roman" panose="02020603050405020304" charset="0"/>
                <a:cs typeface="Times New Roman" panose="02020603050405020304" charset="0"/>
                <a:sym typeface="+mn-ea"/>
              </a:rPr>
              <a:t>4. With one’s face partially __________   (cover), one becomes part of a giant collectivist whole. </a:t>
            </a:r>
            <a:endParaRPr lang="en-US" altLang="zh-CN" sz="3200" b="1" dirty="0">
              <a:solidFill>
                <a:schemeClr val="bg1"/>
              </a:solidFill>
              <a:latin typeface="Times New Roman" panose="02020603050405020304" charset="0"/>
              <a:cs typeface="Times New Roman" panose="02020603050405020304" charset="0"/>
              <a:sym typeface="+mn-ea"/>
            </a:endParaRPr>
          </a:p>
          <a:p>
            <a:pPr algn="l"/>
            <a:endParaRPr lang="en-US" altLang="zh-CN" sz="3200" b="1" dirty="0">
              <a:solidFill>
                <a:schemeClr val="bg1"/>
              </a:solidFill>
              <a:latin typeface="Times New Roman" panose="02020603050405020304" charset="0"/>
              <a:cs typeface="Times New Roman" panose="02020603050405020304" charset="0"/>
              <a:sym typeface="+mn-ea"/>
            </a:endParaRPr>
          </a:p>
          <a:p>
            <a:pPr algn="l"/>
            <a:endParaRPr lang="en-US" altLang="zh-CN" sz="3200" b="1" dirty="0">
              <a:solidFill>
                <a:schemeClr val="bg1"/>
              </a:solidFill>
              <a:latin typeface="Times New Roman" panose="02020603050405020304" charset="0"/>
              <a:cs typeface="Times New Roman" panose="02020603050405020304" charset="0"/>
            </a:endParaRPr>
          </a:p>
          <a:p>
            <a:pPr algn="l"/>
            <a:r>
              <a:rPr lang="en-US" altLang="zh-CN" sz="3200" b="1" dirty="0">
                <a:solidFill>
                  <a:srgbClr val="FFFF00"/>
                </a:solidFill>
                <a:latin typeface="Times New Roman" panose="02020603050405020304" charset="0"/>
                <a:cs typeface="Times New Roman" panose="02020603050405020304" charset="0"/>
              </a:rPr>
              <a:t>        </a:t>
            </a:r>
            <a:r>
              <a:rPr lang="en-US" altLang="zh-CN" sz="4000" b="1" dirty="0">
                <a:solidFill>
                  <a:srgbClr val="FFFF00"/>
                </a:solidFill>
                <a:latin typeface="Times New Roman" panose="02020603050405020304" charset="0"/>
                <a:cs typeface="Times New Roman" panose="02020603050405020304" charset="0"/>
              </a:rPr>
              <a:t> </a:t>
            </a:r>
            <a:r>
              <a:rPr lang="en-US" sz="4400" b="1" dirty="0">
                <a:solidFill>
                  <a:srgbClr val="FFFF00"/>
                </a:solidFill>
                <a:latin typeface="Times New Roman" panose="02020603050405020304" charset="0"/>
                <a:cs typeface="Times New Roman" panose="02020603050405020304" charset="0"/>
              </a:rPr>
              <a:t>with</a:t>
            </a:r>
            <a:r>
              <a:rPr lang="en-US" sz="4000" b="1" dirty="0">
                <a:solidFill>
                  <a:srgbClr val="FFFF00"/>
                </a:solidFill>
                <a:latin typeface="Times New Roman" panose="02020603050405020304" charset="0"/>
                <a:cs typeface="Times New Roman" panose="02020603050405020304" charset="0"/>
              </a:rPr>
              <a:t> </a:t>
            </a:r>
            <a:r>
              <a:rPr lang="zh-CN" altLang="en-US" sz="3200" b="1" dirty="0">
                <a:solidFill>
                  <a:srgbClr val="FFFF00"/>
                </a:solidFill>
                <a:latin typeface="Times New Roman" panose="02020603050405020304" charset="0"/>
                <a:cs typeface="Times New Roman" panose="02020603050405020304" charset="0"/>
              </a:rPr>
              <a:t>的复合结构 </a:t>
            </a:r>
            <a:r>
              <a:rPr lang="en-US" sz="4400" b="1" dirty="0">
                <a:solidFill>
                  <a:srgbClr val="FFFF00"/>
                </a:solidFill>
                <a:latin typeface="Times New Roman" panose="02020603050405020304" charset="0"/>
                <a:cs typeface="Times New Roman" panose="02020603050405020304" charset="0"/>
              </a:rPr>
              <a:t>with </a:t>
            </a:r>
            <a:r>
              <a:rPr lang="en-US" sz="4000" b="1" dirty="0">
                <a:solidFill>
                  <a:srgbClr val="FFFF00"/>
                </a:solidFill>
                <a:latin typeface="Times New Roman" panose="02020603050405020304" charset="0"/>
                <a:cs typeface="Times New Roman" panose="02020603050405020304" charset="0"/>
              </a:rPr>
              <a:t>+</a:t>
            </a:r>
            <a:r>
              <a:rPr lang="en-US" sz="4000" b="1" dirty="0">
                <a:solidFill>
                  <a:srgbClr val="FFFF00"/>
                </a:solidFill>
                <a:latin typeface="Times New Roman" panose="02020603050405020304" charset="0"/>
                <a:cs typeface="Times New Roman" panose="02020603050405020304" charset="0"/>
              </a:rPr>
              <a:t>O. +OC</a:t>
            </a:r>
            <a:r>
              <a:rPr lang="en-US" sz="4400" b="1" dirty="0">
                <a:solidFill>
                  <a:srgbClr val="FFFF00"/>
                </a:solidFill>
                <a:latin typeface="Times New Roman" panose="02020603050405020304" charset="0"/>
                <a:cs typeface="Times New Roman" panose="02020603050405020304" charset="0"/>
              </a:rPr>
              <a:t>.</a:t>
            </a:r>
            <a:endParaRPr lang="en-US" sz="4400" b="1" dirty="0">
              <a:solidFill>
                <a:srgbClr val="FFFF00"/>
              </a:solidFill>
              <a:latin typeface="Times New Roman" panose="02020603050405020304" charset="0"/>
              <a:cs typeface="Times New Roman" panose="02020603050405020304" charset="0"/>
            </a:endParaRPr>
          </a:p>
          <a:p>
            <a:pPr algn="l"/>
            <a:endParaRPr lang="en-US" altLang="zh-CN" sz="3200" b="1" dirty="0">
              <a:solidFill>
                <a:srgbClr val="FFFF00"/>
              </a:solidFill>
              <a:latin typeface="Times New Roman" panose="02020603050405020304" charset="0"/>
              <a:cs typeface="Times New Roman" panose="02020603050405020304" charset="0"/>
            </a:endParaRPr>
          </a:p>
        </p:txBody>
      </p:sp>
      <p:sp>
        <p:nvSpPr>
          <p:cNvPr id="4" name="矩形 3"/>
          <p:cNvSpPr/>
          <p:nvPr/>
        </p:nvSpPr>
        <p:spPr>
          <a:xfrm>
            <a:off x="5709285" y="2210435"/>
            <a:ext cx="3190875" cy="645160"/>
          </a:xfrm>
          <a:prstGeom prst="rect">
            <a:avLst/>
          </a:prstGeom>
        </p:spPr>
        <p:txBody>
          <a:bodyPr wrap="square">
            <a:spAutoFit/>
          </a:bodyPr>
          <a:p>
            <a:pPr lvl="0" algn="ctr"/>
            <a:r>
              <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rPr>
              <a:t>covered</a:t>
            </a:r>
            <a:endParaRPr lang="en-US" altLang="zh-CN" sz="3600" b="1" u="sng" dirty="0">
              <a:solidFill>
                <a:srgbClr val="FFFF00"/>
              </a:solidFill>
              <a:latin typeface="Times New Roman" panose="02020603050405020304" charset="0"/>
              <a:ea typeface="微软雅黑" panose="020B0503020204020204" pitchFamily="34" charset="-122"/>
              <a:cs typeface="Times New Roman" panose="02020603050405020304" charset="0"/>
            </a:endParaRPr>
          </a:p>
        </p:txBody>
      </p:sp>
      <p:sp>
        <p:nvSpPr>
          <p:cNvPr id="10" name="矩形 9"/>
          <p:cNvSpPr/>
          <p:nvPr/>
        </p:nvSpPr>
        <p:spPr>
          <a:xfrm>
            <a:off x="5028565" y="402074"/>
            <a:ext cx="6432550" cy="645160"/>
          </a:xfrm>
          <a:prstGeom prst="rect">
            <a:avLst/>
          </a:prstGeom>
        </p:spPr>
        <p:txBody>
          <a:bodyPr wrap="none">
            <a:spAutoFit/>
          </a:bodyPr>
          <a:p>
            <a:pPr lvl="0" algn="ctr"/>
            <a:r>
              <a:rPr lang="en-US" altLang="zh-CN" sz="3200" b="1" u="sng" dirty="0">
                <a:solidFill>
                  <a:srgbClr val="FF0000"/>
                </a:solidFill>
                <a:latin typeface="微软雅黑" panose="020B0503020204020204" pitchFamily="34" charset="-122"/>
                <a:ea typeface="微软雅黑" panose="020B0503020204020204" pitchFamily="34" charset="-122"/>
              </a:rPr>
              <a:t>---</a:t>
            </a:r>
            <a:r>
              <a:rPr lang="en-US" altLang="zh-CN" sz="3600" b="1" u="sng" dirty="0">
                <a:solidFill>
                  <a:srgbClr val="FF0000"/>
                </a:solidFill>
                <a:latin typeface="微软雅黑" panose="020B0503020204020204" pitchFamily="34" charset="-122"/>
                <a:ea typeface="微软雅黑" panose="020B0503020204020204" pitchFamily="34" charset="-122"/>
              </a:rPr>
              <a:t> non-finite verbs</a:t>
            </a:r>
            <a:r>
              <a:rPr lang="en-US" altLang="zh-CN" sz="3200" b="1" u="sng" dirty="0">
                <a:solidFill>
                  <a:srgbClr val="FF0000"/>
                </a:solidFill>
                <a:latin typeface="微软雅黑" panose="020B0503020204020204" pitchFamily="34" charset="-122"/>
                <a:ea typeface="微软雅黑" panose="020B0503020204020204" pitchFamily="34" charset="-122"/>
              </a:rPr>
              <a:t> </a:t>
            </a:r>
            <a:r>
              <a:rPr lang="zh-CN" altLang="en-US" sz="2800" b="1" u="sng" dirty="0">
                <a:solidFill>
                  <a:srgbClr val="FF0000"/>
                </a:solidFill>
                <a:latin typeface="微软雅黑" panose="020B0503020204020204" pitchFamily="34" charset="-122"/>
                <a:ea typeface="微软雅黑" panose="020B0503020204020204" pitchFamily="34" charset="-122"/>
              </a:rPr>
              <a:t>非谓语动词</a:t>
            </a:r>
            <a:endParaRPr lang="zh-CN" altLang="en-US" sz="2800" b="1" u="sng"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246380"/>
            <a:ext cx="1251125" cy="893769"/>
          </a:xfrm>
          <a:prstGeom prst="rect">
            <a:avLst/>
          </a:prstGeom>
        </p:spPr>
      </p:pic>
      <p:sp>
        <p:nvSpPr>
          <p:cNvPr id="2" name="矩形 1"/>
          <p:cNvSpPr/>
          <p:nvPr/>
        </p:nvSpPr>
        <p:spPr>
          <a:xfrm>
            <a:off x="1051560" y="402074"/>
            <a:ext cx="3468370" cy="583565"/>
          </a:xfrm>
          <a:prstGeom prst="rect">
            <a:avLst/>
          </a:prstGeom>
        </p:spPr>
        <p:txBody>
          <a:bodyPr wrap="none">
            <a:spAutoFit/>
          </a:bodyPr>
          <a:lstStyle/>
          <a:p>
            <a:pPr lvl="0" algn="ctr"/>
            <a:r>
              <a:rPr lang="en-US" altLang="zh-CN" sz="3200" b="1" u="sng" dirty="0">
                <a:solidFill>
                  <a:srgbClr val="2B6EAB"/>
                </a:solidFill>
                <a:latin typeface="微软雅黑" panose="020B0503020204020204" pitchFamily="34" charset="-122"/>
                <a:ea typeface="微软雅黑" panose="020B0503020204020204" pitchFamily="34" charset="-122"/>
              </a:rPr>
              <a:t>Language Focus</a:t>
            </a:r>
            <a:endParaRPr lang="en-US" altLang="zh-CN" sz="3200" b="1" u="sng" dirty="0">
              <a:solidFill>
                <a:srgbClr val="2B6EAB"/>
              </a:solidFill>
              <a:latin typeface="微软雅黑" panose="020B0503020204020204" pitchFamily="34" charset="-122"/>
              <a:ea typeface="微软雅黑" panose="020B0503020204020204" pitchFamily="34" charset="-122"/>
            </a:endParaRPr>
          </a:p>
        </p:txBody>
      </p:sp>
      <p:sp>
        <p:nvSpPr>
          <p:cNvPr id="5" name="PA-102254"/>
          <p:cNvSpPr txBox="1"/>
          <p:nvPr>
            <p:custDataLst>
              <p:tags r:id="rId2"/>
            </p:custDataLst>
          </p:nvPr>
        </p:nvSpPr>
        <p:spPr>
          <a:xfrm>
            <a:off x="400050" y="1258570"/>
            <a:ext cx="11392535" cy="5291455"/>
          </a:xfrm>
          <a:prstGeom prst="parallelogram">
            <a:avLst>
              <a:gd name="adj" fmla="val 0"/>
            </a:avLst>
          </a:prstGeom>
          <a:solidFill>
            <a:srgbClr val="2B6EAB"/>
          </a:solidFill>
          <a:ln w="5715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defPPr>
            <a:lvl1pPr algn="ctr">
              <a:defRPr>
                <a:solidFill>
                  <a:schemeClr val="lt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3200" b="1" dirty="0">
                <a:solidFill>
                  <a:schemeClr val="bg1"/>
                </a:solidFill>
                <a:latin typeface="Times New Roman" panose="02020603050405020304" charset="0"/>
                <a:cs typeface="Times New Roman" panose="02020603050405020304" charset="0"/>
                <a:sym typeface="+mn-ea"/>
              </a:rPr>
              <a:t>4. With one’s face partially __________   (cover), one becomes part of a giant collectivist whole. </a:t>
            </a:r>
            <a:endParaRPr lang="en-US" altLang="zh-CN" sz="3200" b="1" dirty="0">
              <a:solidFill>
                <a:schemeClr val="bg1"/>
              </a:solidFill>
              <a:latin typeface="Times New Roman" panose="02020603050405020304" charset="0"/>
              <a:cs typeface="Times New Roman" panose="02020603050405020304" charset="0"/>
              <a:sym typeface="+mn-ea"/>
            </a:endParaRPr>
          </a:p>
          <a:p>
            <a:pPr algn="l"/>
            <a:r>
              <a:rPr lang="en-US" sz="4000" b="1" dirty="0">
                <a:solidFill>
                  <a:srgbClr val="FFFF00"/>
                </a:solidFill>
                <a:latin typeface="Times New Roman" panose="02020603050405020304" charset="0"/>
                <a:cs typeface="Times New Roman" panose="02020603050405020304" charset="0"/>
              </a:rPr>
              <a:t>with</a:t>
            </a:r>
            <a:r>
              <a:rPr lang="en-US" sz="3600" b="1" dirty="0">
                <a:solidFill>
                  <a:srgbClr val="FFFF00"/>
                </a:solidFill>
                <a:latin typeface="Times New Roman" panose="02020603050405020304" charset="0"/>
                <a:cs typeface="Times New Roman" panose="02020603050405020304" charset="0"/>
              </a:rPr>
              <a:t> </a:t>
            </a:r>
            <a:r>
              <a:rPr lang="zh-CN" altLang="en-US" sz="2800" b="1" dirty="0">
                <a:solidFill>
                  <a:srgbClr val="FFFF00"/>
                </a:solidFill>
                <a:latin typeface="Times New Roman" panose="02020603050405020304" charset="0"/>
                <a:cs typeface="Times New Roman" panose="02020603050405020304" charset="0"/>
              </a:rPr>
              <a:t>的复合结构。</a:t>
            </a:r>
            <a:endParaRPr lang="zh-CN" altLang="en-US" sz="2800" b="1" dirty="0">
              <a:solidFill>
                <a:srgbClr val="FFFF00"/>
              </a:solidFill>
              <a:latin typeface="Times New Roman" panose="02020603050405020304" charset="0"/>
              <a:cs typeface="Times New Roman" panose="02020603050405020304" charset="0"/>
            </a:endParaRPr>
          </a:p>
          <a:p>
            <a:pPr algn="l"/>
            <a:r>
              <a:rPr lang="zh-CN" altLang="en-US" sz="3200" b="1" dirty="0">
                <a:solidFill>
                  <a:srgbClr val="FFFF00"/>
                </a:solidFill>
                <a:latin typeface="Times New Roman" panose="02020603050405020304" charset="0"/>
                <a:cs typeface="Times New Roman" panose="02020603050405020304" charset="0"/>
              </a:rPr>
              <a:t> </a:t>
            </a:r>
            <a:endParaRPr lang="zh-CN" altLang="en-US" sz="3200" b="1" dirty="0">
              <a:solidFill>
                <a:srgbClr val="FFFF00"/>
              </a:solidFill>
              <a:latin typeface="Times New Roman" panose="02020603050405020304" charset="0"/>
              <a:cs typeface="Times New Roman" panose="02020603050405020304" charset="0"/>
            </a:endParaRPr>
          </a:p>
          <a:p>
            <a:pPr marL="457200" indent="-457200" algn="l">
              <a:buFont typeface="Arial" panose="020B0604020202020204" pitchFamily="34" charset="0"/>
              <a:buChar char="•"/>
            </a:pPr>
            <a:r>
              <a:rPr lang="en-US" altLang="zh-CN" sz="3200" b="1" dirty="0">
                <a:solidFill>
                  <a:schemeClr val="bg1"/>
                </a:solidFill>
                <a:latin typeface="Times New Roman" panose="02020603050405020304" charset="0"/>
                <a:cs typeface="Times New Roman" panose="02020603050405020304" charset="0"/>
              </a:rPr>
              <a:t>He hurried to his office, with his breakfast ___________ (untouch). </a:t>
            </a:r>
            <a:endParaRPr lang="en-US" altLang="zh-CN" sz="3200" b="1" dirty="0">
              <a:solidFill>
                <a:schemeClr val="bg1"/>
              </a:solidFill>
              <a:latin typeface="Times New Roman" panose="02020603050405020304" charset="0"/>
              <a:cs typeface="Times New Roman" panose="02020603050405020304" charset="0"/>
            </a:endParaRPr>
          </a:p>
          <a:p>
            <a:pPr marL="457200" indent="-457200" algn="l">
              <a:buFont typeface="Arial" panose="020B0604020202020204" pitchFamily="34" charset="0"/>
              <a:buChar char="•"/>
            </a:pPr>
            <a:r>
              <a:rPr lang="en-US" altLang="zh-CN" sz="3200" b="1" dirty="0">
                <a:solidFill>
                  <a:schemeClr val="bg1"/>
                </a:solidFill>
                <a:latin typeface="Times New Roman" panose="02020603050405020304" charset="0"/>
                <a:cs typeface="Times New Roman" panose="02020603050405020304" charset="0"/>
              </a:rPr>
              <a:t> He was deep in thought, with his hands ____(hold) a cup of coffee for quite a long time.</a:t>
            </a:r>
            <a:endParaRPr lang="en-US" altLang="zh-CN" sz="3200" b="1" dirty="0">
              <a:solidFill>
                <a:schemeClr val="bg1"/>
              </a:solidFill>
              <a:latin typeface="Times New Roman" panose="02020603050405020304" charset="0"/>
              <a:cs typeface="Times New Roman" panose="02020603050405020304" charset="0"/>
            </a:endParaRPr>
          </a:p>
          <a:p>
            <a:pPr algn="l"/>
            <a:endParaRPr lang="en-US" altLang="zh-CN" sz="3200" b="1" dirty="0">
              <a:solidFill>
                <a:schemeClr val="bg1"/>
              </a:solidFill>
              <a:latin typeface="Times New Roman" panose="02020603050405020304" charset="0"/>
              <a:cs typeface="Times New Roman" panose="02020603050405020304" charset="0"/>
            </a:endParaRPr>
          </a:p>
        </p:txBody>
      </p:sp>
      <p:sp>
        <p:nvSpPr>
          <p:cNvPr id="4" name="矩形 3"/>
          <p:cNvSpPr/>
          <p:nvPr/>
        </p:nvSpPr>
        <p:spPr>
          <a:xfrm>
            <a:off x="5709285" y="1463675"/>
            <a:ext cx="3190875" cy="645160"/>
          </a:xfrm>
          <a:prstGeom prst="rect">
            <a:avLst/>
          </a:prstGeom>
        </p:spPr>
        <p:txBody>
          <a:bodyPr wrap="square">
            <a:spAutoFit/>
          </a:bodyPr>
          <a:p>
            <a:pPr lvl="0" algn="ctr"/>
            <a:r>
              <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rPr>
              <a:t>covered</a:t>
            </a:r>
            <a:endParaRPr lang="en-US" altLang="zh-CN" sz="3600" b="1" u="sng" dirty="0">
              <a:solidFill>
                <a:srgbClr val="FFFF00"/>
              </a:solidFill>
              <a:latin typeface="Times New Roman" panose="02020603050405020304" charset="0"/>
              <a:ea typeface="微软雅黑" panose="020B0503020204020204" pitchFamily="34" charset="-122"/>
              <a:cs typeface="Times New Roman" panose="02020603050405020304" charset="0"/>
            </a:endParaRPr>
          </a:p>
        </p:txBody>
      </p:sp>
      <p:sp>
        <p:nvSpPr>
          <p:cNvPr id="10" name="矩形 9"/>
          <p:cNvSpPr/>
          <p:nvPr/>
        </p:nvSpPr>
        <p:spPr>
          <a:xfrm>
            <a:off x="5028565" y="402074"/>
            <a:ext cx="6432550" cy="645160"/>
          </a:xfrm>
          <a:prstGeom prst="rect">
            <a:avLst/>
          </a:prstGeom>
        </p:spPr>
        <p:txBody>
          <a:bodyPr wrap="none">
            <a:spAutoFit/>
          </a:bodyPr>
          <a:p>
            <a:pPr lvl="0" algn="ctr"/>
            <a:r>
              <a:rPr lang="en-US" altLang="zh-CN" sz="3200" b="1" u="sng" dirty="0">
                <a:solidFill>
                  <a:srgbClr val="FF0000"/>
                </a:solidFill>
                <a:latin typeface="微软雅黑" panose="020B0503020204020204" pitchFamily="34" charset="-122"/>
                <a:ea typeface="微软雅黑" panose="020B0503020204020204" pitchFamily="34" charset="-122"/>
              </a:rPr>
              <a:t>---</a:t>
            </a:r>
            <a:r>
              <a:rPr lang="en-US" altLang="zh-CN" sz="3600" b="1" u="sng" dirty="0">
                <a:solidFill>
                  <a:srgbClr val="FF0000"/>
                </a:solidFill>
                <a:latin typeface="微软雅黑" panose="020B0503020204020204" pitchFamily="34" charset="-122"/>
                <a:ea typeface="微软雅黑" panose="020B0503020204020204" pitchFamily="34" charset="-122"/>
              </a:rPr>
              <a:t> non-finite verbs</a:t>
            </a:r>
            <a:r>
              <a:rPr lang="en-US" altLang="zh-CN" sz="3200" b="1" u="sng" dirty="0">
                <a:solidFill>
                  <a:srgbClr val="FF0000"/>
                </a:solidFill>
                <a:latin typeface="微软雅黑" panose="020B0503020204020204" pitchFamily="34" charset="-122"/>
                <a:ea typeface="微软雅黑" panose="020B0503020204020204" pitchFamily="34" charset="-122"/>
              </a:rPr>
              <a:t> </a:t>
            </a:r>
            <a:r>
              <a:rPr lang="zh-CN" altLang="en-US" sz="2800" b="1" u="sng" dirty="0">
                <a:solidFill>
                  <a:srgbClr val="FF0000"/>
                </a:solidFill>
                <a:latin typeface="微软雅黑" panose="020B0503020204020204" pitchFamily="34" charset="-122"/>
                <a:ea typeface="微软雅黑" panose="020B0503020204020204" pitchFamily="34" charset="-122"/>
              </a:rPr>
              <a:t>非谓语动词</a:t>
            </a:r>
            <a:endParaRPr lang="zh-CN" altLang="en-US" sz="2800" b="1" u="sng"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形 4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8341995" y="2776220"/>
            <a:ext cx="3850005" cy="3850005"/>
          </a:xfrm>
          <a:prstGeom prst="rect">
            <a:avLst/>
          </a:prstGeom>
        </p:spPr>
      </p:pic>
      <p:pic>
        <p:nvPicPr>
          <p:cNvPr id="41" name="图形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16115" y="495033"/>
            <a:ext cx="1618271" cy="1156048"/>
          </a:xfrm>
          <a:prstGeom prst="rect">
            <a:avLst/>
          </a:prstGeom>
        </p:spPr>
      </p:pic>
      <p:cxnSp>
        <p:nvCxnSpPr>
          <p:cNvPr id="44" name="PA-102217"/>
          <p:cNvCxnSpPr/>
          <p:nvPr>
            <p:custDataLst>
              <p:tags r:id="rId3"/>
            </p:custDataLst>
          </p:nvPr>
        </p:nvCxnSpPr>
        <p:spPr>
          <a:xfrm>
            <a:off x="4871550" y="835295"/>
            <a:ext cx="0" cy="522514"/>
          </a:xfrm>
          <a:prstGeom prst="line">
            <a:avLst/>
          </a:prstGeom>
          <a:ln w="28575">
            <a:solidFill>
              <a:srgbClr val="1298A5"/>
            </a:solidFill>
          </a:ln>
        </p:spPr>
        <p:style>
          <a:lnRef idx="1">
            <a:schemeClr val="accent1"/>
          </a:lnRef>
          <a:fillRef idx="0">
            <a:schemeClr val="accent1"/>
          </a:fillRef>
          <a:effectRef idx="0">
            <a:schemeClr val="accent1"/>
          </a:effectRef>
          <a:fontRef idx="minor">
            <a:schemeClr val="tx1"/>
          </a:fontRef>
        </p:style>
      </p:cxnSp>
      <p:sp>
        <p:nvSpPr>
          <p:cNvPr id="45" name="PA-102218"/>
          <p:cNvSpPr txBox="1"/>
          <p:nvPr>
            <p:custDataLst>
              <p:tags r:id="rId4"/>
            </p:custDataLst>
          </p:nvPr>
        </p:nvSpPr>
        <p:spPr>
          <a:xfrm>
            <a:off x="2134424" y="803884"/>
            <a:ext cx="2481192" cy="584775"/>
          </a:xfrm>
          <a:prstGeom prst="rect">
            <a:avLst/>
          </a:prstGeom>
          <a:noFill/>
        </p:spPr>
        <p:txBody>
          <a:bodyPr wrap="none" rtlCol="0">
            <a:spAutoFit/>
          </a:bodyPr>
          <a:lstStyle/>
          <a:p>
            <a:r>
              <a:rPr kumimoji="1" lang="en-US" altLang="zh-CN" sz="3200" b="1" dirty="0">
                <a:solidFill>
                  <a:srgbClr val="2B6EAB"/>
                </a:solidFill>
                <a:latin typeface="微软雅黑" panose="020B0503020204020204" pitchFamily="34" charset="-122"/>
                <a:ea typeface="微软雅黑" panose="020B0503020204020204" pitchFamily="34" charset="-122"/>
                <a:cs typeface="Arial" panose="020B0604020202020204" pitchFamily="34" charset="0"/>
              </a:rPr>
              <a:t>CONTENTS</a:t>
            </a:r>
            <a:endParaRPr kumimoji="1" lang="zh-CN" altLang="en-US" sz="3200" b="1" dirty="0">
              <a:solidFill>
                <a:srgbClr val="2B6EAB"/>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PA-102219"/>
          <p:cNvSpPr txBox="1"/>
          <p:nvPr>
            <p:custDataLst>
              <p:tags r:id="rId5"/>
            </p:custDataLst>
          </p:nvPr>
        </p:nvSpPr>
        <p:spPr>
          <a:xfrm>
            <a:off x="688265" y="2012253"/>
            <a:ext cx="755335" cy="646331"/>
          </a:xfrm>
          <a:prstGeom prst="rect">
            <a:avLst/>
          </a:prstGeom>
          <a:noFill/>
        </p:spPr>
        <p:txBody>
          <a:bodyPr wrap="none" rtlCol="0">
            <a:spAutoFit/>
          </a:bodyPr>
          <a:lstStyle/>
          <a:p>
            <a:r>
              <a:rPr kumimoji="1" lang="en-US" altLang="zh-CN" sz="3600" b="1" dirty="0">
                <a:solidFill>
                  <a:srgbClr val="2B6EAB"/>
                </a:solidFill>
                <a:latin typeface="微软雅黑" panose="020B0503020204020204" pitchFamily="34" charset="-122"/>
                <a:ea typeface="微软雅黑" panose="020B0503020204020204" pitchFamily="34" charset="-122"/>
                <a:cs typeface="Arial" panose="020B0604020202020204" pitchFamily="34" charset="0"/>
              </a:rPr>
              <a:t>01</a:t>
            </a:r>
            <a:endParaRPr kumimoji="1" lang="zh-CN" altLang="en-US" sz="3600" b="1" dirty="0">
              <a:solidFill>
                <a:srgbClr val="2B6EAB"/>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PA-102220"/>
          <p:cNvSpPr txBox="1"/>
          <p:nvPr>
            <p:custDataLst>
              <p:tags r:id="rId6"/>
            </p:custDataLst>
          </p:nvPr>
        </p:nvSpPr>
        <p:spPr>
          <a:xfrm>
            <a:off x="1442085" y="2045335"/>
            <a:ext cx="7461885" cy="583565"/>
          </a:xfrm>
          <a:prstGeom prst="rect">
            <a:avLst/>
          </a:prstGeom>
          <a:noFill/>
        </p:spPr>
        <p:txBody>
          <a:bodyPr wrap="square" rtlCol="0">
            <a:spAutoFit/>
          </a:bodyPr>
          <a:lstStyle/>
          <a:p>
            <a:pPr algn="l"/>
            <a:r>
              <a:rPr lang="zh-CN" altLang="en-US" sz="3200"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sym typeface="+mn-ea"/>
              </a:rPr>
              <a:t>Healthcare around the World ( P6)</a:t>
            </a:r>
            <a:endParaRPr kumimoji="1" lang="zh-CN" altLang="en-US" sz="3200" b="1" kern="2200" spc="3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sym typeface="+mn-ea"/>
            </a:endParaRPr>
          </a:p>
        </p:txBody>
      </p:sp>
      <p:sp>
        <p:nvSpPr>
          <p:cNvPr id="48" name="PA-102221"/>
          <p:cNvSpPr txBox="1"/>
          <p:nvPr>
            <p:custDataLst>
              <p:tags r:id="rId7"/>
            </p:custDataLst>
          </p:nvPr>
        </p:nvSpPr>
        <p:spPr>
          <a:xfrm>
            <a:off x="1357481" y="2588122"/>
            <a:ext cx="6288405" cy="645160"/>
          </a:xfrm>
          <a:prstGeom prst="rect">
            <a:avLst/>
          </a:prstGeom>
          <a:noFill/>
        </p:spPr>
        <p:txBody>
          <a:bodyPr wrap="none" rtlCol="0">
            <a:spAutoFit/>
          </a:bodyPr>
          <a:lstStyle/>
          <a:p>
            <a:pPr indent="0" algn="just">
              <a:lnSpc>
                <a:spcPct val="150000"/>
              </a:lnSpc>
              <a:buFont typeface="Wingdings" panose="05000000000000000000" pitchFamily="2" charset="2"/>
              <a:buNone/>
              <a:defRPr/>
            </a:pPr>
            <a:r>
              <a:rPr lang="en-US" sz="2400" b="1" dirty="0">
                <a:latin typeface="微软雅黑" panose="020B0503020204020204" pitchFamily="34" charset="-122"/>
                <a:ea typeface="微软雅黑" panose="020B0503020204020204" pitchFamily="34" charset="-122"/>
                <a:sym typeface="+mn-ea"/>
              </a:rPr>
              <a:t>  General idea and detailed information.</a:t>
            </a:r>
            <a:endParaRPr kumimoji="1" lang="en-US" altLang="en-US" sz="2400" b="1" dirty="0">
              <a:solidFill>
                <a:srgbClr val="2B6EAB"/>
              </a:solidFill>
              <a:latin typeface="微软雅黑" panose="020B0503020204020204" pitchFamily="34" charset="-122"/>
              <a:ea typeface="微软雅黑" panose="020B0503020204020204" pitchFamily="34" charset="-122"/>
              <a:sym typeface="+mn-ea"/>
            </a:endParaRPr>
          </a:p>
        </p:txBody>
      </p:sp>
      <p:sp>
        <p:nvSpPr>
          <p:cNvPr id="52" name="PA-102225"/>
          <p:cNvSpPr txBox="1"/>
          <p:nvPr>
            <p:custDataLst>
              <p:tags r:id="rId8"/>
            </p:custDataLst>
          </p:nvPr>
        </p:nvSpPr>
        <p:spPr>
          <a:xfrm>
            <a:off x="688265" y="4058142"/>
            <a:ext cx="746760" cy="645160"/>
          </a:xfrm>
          <a:prstGeom prst="rect">
            <a:avLst/>
          </a:prstGeom>
          <a:noFill/>
        </p:spPr>
        <p:txBody>
          <a:bodyPr wrap="none" rtlCol="0">
            <a:spAutoFit/>
          </a:bodyPr>
          <a:lstStyle/>
          <a:p>
            <a:r>
              <a:rPr kumimoji="1" lang="en-US" altLang="zh-CN" sz="3600" b="1" dirty="0">
                <a:solidFill>
                  <a:srgbClr val="2B6EAB"/>
                </a:solidFill>
                <a:latin typeface="微软雅黑" panose="020B0503020204020204" pitchFamily="34" charset="-122"/>
                <a:ea typeface="微软雅黑" panose="020B0503020204020204" pitchFamily="34" charset="-122"/>
                <a:cs typeface="Arial" panose="020B0604020202020204" pitchFamily="34" charset="0"/>
              </a:rPr>
              <a:t>02</a:t>
            </a:r>
            <a:endParaRPr kumimoji="1" lang="zh-CN" altLang="en-US" sz="3600" b="1" dirty="0">
              <a:solidFill>
                <a:srgbClr val="2B6EAB"/>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3" name="PA-102226"/>
          <p:cNvSpPr txBox="1"/>
          <p:nvPr>
            <p:custDataLst>
              <p:tags r:id="rId9"/>
            </p:custDataLst>
          </p:nvPr>
        </p:nvSpPr>
        <p:spPr>
          <a:xfrm>
            <a:off x="1486068" y="4058201"/>
            <a:ext cx="6988175" cy="953135"/>
          </a:xfrm>
          <a:prstGeom prst="rect">
            <a:avLst/>
          </a:prstGeom>
          <a:noFill/>
        </p:spPr>
        <p:txBody>
          <a:bodyPr wrap="none" rtlCol="0">
            <a:spAutoFit/>
          </a:bodyPr>
          <a:lstStyle/>
          <a:p>
            <a:pPr algn="l"/>
            <a:r>
              <a:rPr lang="zh-CN" altLang="en-US" sz="3200"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sym typeface="+mn-ea"/>
              </a:rPr>
              <a:t>Decodin</a:t>
            </a:r>
            <a:r>
              <a:rPr lang="zh-CN" altLang="en-US" sz="3200"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sym typeface="+mn-ea"/>
              </a:rPr>
              <a:t>g respirator cultures (P4-5)</a:t>
            </a:r>
            <a:endParaRPr lang="zh-CN" altLang="en-US" sz="2400"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endParaRPr>
          </a:p>
          <a:p>
            <a:endParaRPr kumimoji="1" lang="zh-CN" altLang="en-US" sz="2400" spc="3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endParaRPr>
          </a:p>
        </p:txBody>
      </p:sp>
      <p:sp>
        <p:nvSpPr>
          <p:cNvPr id="54" name="PA-102227"/>
          <p:cNvSpPr txBox="1"/>
          <p:nvPr>
            <p:custDataLst>
              <p:tags r:id="rId10"/>
            </p:custDataLst>
          </p:nvPr>
        </p:nvSpPr>
        <p:spPr>
          <a:xfrm>
            <a:off x="1650365" y="4780280"/>
            <a:ext cx="6210935" cy="645160"/>
          </a:xfrm>
          <a:prstGeom prst="rect">
            <a:avLst/>
          </a:prstGeom>
          <a:noFill/>
        </p:spPr>
        <p:txBody>
          <a:bodyPr wrap="square" rtlCol="0">
            <a:spAutoFit/>
          </a:bodyPr>
          <a:lstStyle/>
          <a:p>
            <a:pPr indent="0" algn="just">
              <a:lnSpc>
                <a:spcPct val="150000"/>
              </a:lnSpc>
              <a:buFont typeface="Wingdings" panose="05000000000000000000" pitchFamily="2" charset="2"/>
              <a:buNone/>
              <a:defRPr/>
            </a:pPr>
            <a:r>
              <a:rPr lang="en-US" sz="2400" b="1" dirty="0">
                <a:latin typeface="微软雅黑" panose="020B0503020204020204" pitchFamily="34" charset="-122"/>
                <a:ea typeface="微软雅黑" panose="020B0503020204020204" pitchFamily="34" charset="-122"/>
                <a:sym typeface="+mn-ea"/>
              </a:rPr>
              <a:t>Vocabulary</a:t>
            </a:r>
            <a:r>
              <a:rPr lang="en-US" sz="2400" b="1" dirty="0">
                <a:latin typeface="微软雅黑" panose="020B0503020204020204" pitchFamily="34" charset="-122"/>
                <a:ea typeface="微软雅黑" panose="020B0503020204020204" pitchFamily="34" charset="-122"/>
              </a:rPr>
              <a:t>/</a:t>
            </a:r>
            <a:r>
              <a:rPr lang="en-US" sz="2400" b="1" dirty="0">
                <a:latin typeface="微软雅黑" panose="020B0503020204020204" pitchFamily="34" charset="-122"/>
                <a:ea typeface="微软雅黑" panose="020B0503020204020204" pitchFamily="34" charset="-122"/>
                <a:sym typeface="+mn-ea"/>
              </a:rPr>
              <a:t>Phrases/Langua</a:t>
            </a:r>
            <a:r>
              <a:rPr lang="en-US" sz="2400" b="1" dirty="0">
                <a:latin typeface="微软雅黑" panose="020B0503020204020204" pitchFamily="34" charset="-122"/>
                <a:ea typeface="微软雅黑" panose="020B0503020204020204" pitchFamily="34" charset="-122"/>
                <a:sym typeface="+mn-ea"/>
              </a:rPr>
              <a:t>ge Focus</a:t>
            </a:r>
            <a:endParaRPr 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246380"/>
            <a:ext cx="1251125" cy="893769"/>
          </a:xfrm>
          <a:prstGeom prst="rect">
            <a:avLst/>
          </a:prstGeom>
        </p:spPr>
      </p:pic>
      <p:sp>
        <p:nvSpPr>
          <p:cNvPr id="2" name="矩形 1"/>
          <p:cNvSpPr/>
          <p:nvPr/>
        </p:nvSpPr>
        <p:spPr>
          <a:xfrm>
            <a:off x="1051560" y="402074"/>
            <a:ext cx="3468370" cy="583565"/>
          </a:xfrm>
          <a:prstGeom prst="rect">
            <a:avLst/>
          </a:prstGeom>
        </p:spPr>
        <p:txBody>
          <a:bodyPr wrap="none">
            <a:spAutoFit/>
          </a:bodyPr>
          <a:lstStyle/>
          <a:p>
            <a:pPr lvl="0" algn="ctr"/>
            <a:r>
              <a:rPr lang="en-US" altLang="zh-CN" sz="3200" b="1" u="sng" dirty="0">
                <a:solidFill>
                  <a:srgbClr val="2B6EAB"/>
                </a:solidFill>
                <a:latin typeface="微软雅黑" panose="020B0503020204020204" pitchFamily="34" charset="-122"/>
                <a:ea typeface="微软雅黑" panose="020B0503020204020204" pitchFamily="34" charset="-122"/>
              </a:rPr>
              <a:t>Language Focus</a:t>
            </a:r>
            <a:endParaRPr lang="en-US" altLang="zh-CN" sz="3200" b="1" u="sng" dirty="0">
              <a:solidFill>
                <a:srgbClr val="2B6EAB"/>
              </a:solidFill>
              <a:latin typeface="微软雅黑" panose="020B0503020204020204" pitchFamily="34" charset="-122"/>
              <a:ea typeface="微软雅黑" panose="020B0503020204020204" pitchFamily="34" charset="-122"/>
            </a:endParaRPr>
          </a:p>
        </p:txBody>
      </p:sp>
      <p:sp>
        <p:nvSpPr>
          <p:cNvPr id="5" name="PA-102254"/>
          <p:cNvSpPr txBox="1"/>
          <p:nvPr>
            <p:custDataLst>
              <p:tags r:id="rId2"/>
            </p:custDataLst>
          </p:nvPr>
        </p:nvSpPr>
        <p:spPr>
          <a:xfrm>
            <a:off x="400050" y="1258570"/>
            <a:ext cx="11541125" cy="5291455"/>
          </a:xfrm>
          <a:prstGeom prst="parallelogram">
            <a:avLst>
              <a:gd name="adj" fmla="val 0"/>
            </a:avLst>
          </a:prstGeom>
          <a:solidFill>
            <a:srgbClr val="2B6EAB"/>
          </a:solidFill>
          <a:ln w="5715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defPPr>
            <a:lvl1pPr algn="ctr">
              <a:defRPr>
                <a:solidFill>
                  <a:schemeClr val="lt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3200" b="1" dirty="0">
                <a:solidFill>
                  <a:schemeClr val="bg1"/>
                </a:solidFill>
                <a:latin typeface="Times New Roman" panose="02020603050405020304" charset="0"/>
                <a:cs typeface="Times New Roman" panose="02020603050405020304" charset="0"/>
                <a:sym typeface="+mn-ea"/>
              </a:rPr>
              <a:t>4. With one’s face partially __________   (cover), one becomes part of a giant collectivist whole. </a:t>
            </a:r>
            <a:endParaRPr lang="en-US" altLang="zh-CN" sz="3200" b="1" dirty="0">
              <a:solidFill>
                <a:schemeClr val="bg1"/>
              </a:solidFill>
              <a:latin typeface="Times New Roman" panose="02020603050405020304" charset="0"/>
              <a:cs typeface="Times New Roman" panose="02020603050405020304" charset="0"/>
              <a:sym typeface="+mn-ea"/>
            </a:endParaRPr>
          </a:p>
          <a:p>
            <a:pPr algn="l"/>
            <a:r>
              <a:rPr lang="en-US" sz="4000" b="1" dirty="0">
                <a:solidFill>
                  <a:srgbClr val="FFFF00"/>
                </a:solidFill>
                <a:latin typeface="Times New Roman" panose="02020603050405020304" charset="0"/>
                <a:cs typeface="Times New Roman" panose="02020603050405020304" charset="0"/>
              </a:rPr>
              <a:t>with</a:t>
            </a:r>
            <a:r>
              <a:rPr lang="en-US" sz="3600" b="1" dirty="0">
                <a:solidFill>
                  <a:srgbClr val="FFFF00"/>
                </a:solidFill>
                <a:latin typeface="Times New Roman" panose="02020603050405020304" charset="0"/>
                <a:cs typeface="Times New Roman" panose="02020603050405020304" charset="0"/>
              </a:rPr>
              <a:t> </a:t>
            </a:r>
            <a:r>
              <a:rPr lang="zh-CN" altLang="en-US" sz="2800" b="1" dirty="0">
                <a:solidFill>
                  <a:srgbClr val="FFFF00"/>
                </a:solidFill>
                <a:latin typeface="Times New Roman" panose="02020603050405020304" charset="0"/>
                <a:cs typeface="Times New Roman" panose="02020603050405020304" charset="0"/>
              </a:rPr>
              <a:t>的复合结构。</a:t>
            </a:r>
            <a:endParaRPr lang="zh-CN" altLang="en-US" sz="2800" b="1" dirty="0">
              <a:solidFill>
                <a:srgbClr val="FFFF00"/>
              </a:solidFill>
              <a:latin typeface="Times New Roman" panose="02020603050405020304" charset="0"/>
              <a:cs typeface="Times New Roman" panose="02020603050405020304" charset="0"/>
            </a:endParaRPr>
          </a:p>
          <a:p>
            <a:pPr algn="l"/>
            <a:r>
              <a:rPr lang="zh-CN" altLang="en-US" sz="3200" b="1" dirty="0">
                <a:solidFill>
                  <a:srgbClr val="FFFF00"/>
                </a:solidFill>
                <a:latin typeface="Times New Roman" panose="02020603050405020304" charset="0"/>
                <a:cs typeface="Times New Roman" panose="02020603050405020304" charset="0"/>
              </a:rPr>
              <a:t> </a:t>
            </a:r>
            <a:endParaRPr lang="zh-CN" altLang="en-US" sz="3200" b="1" dirty="0">
              <a:solidFill>
                <a:srgbClr val="FFFF00"/>
              </a:solidFill>
              <a:latin typeface="Times New Roman" panose="02020603050405020304" charset="0"/>
              <a:cs typeface="Times New Roman" panose="02020603050405020304" charset="0"/>
            </a:endParaRPr>
          </a:p>
          <a:p>
            <a:pPr marL="457200" indent="-457200" algn="l">
              <a:buFont typeface="Arial" panose="020B0604020202020204" pitchFamily="34" charset="0"/>
              <a:buChar char="•"/>
            </a:pPr>
            <a:r>
              <a:rPr lang="en-US" altLang="zh-CN" sz="3200" b="1" dirty="0">
                <a:solidFill>
                  <a:schemeClr val="bg1"/>
                </a:solidFill>
                <a:latin typeface="Times New Roman" panose="02020603050405020304" charset="0"/>
                <a:cs typeface="Times New Roman" panose="02020603050405020304" charset="0"/>
              </a:rPr>
              <a:t>He hurried to his office, with his breakfast ___________ (untouch). </a:t>
            </a:r>
            <a:endParaRPr lang="en-US" altLang="zh-CN" sz="3200" b="1" dirty="0">
              <a:solidFill>
                <a:schemeClr val="bg1"/>
              </a:solidFill>
              <a:latin typeface="Times New Roman" panose="02020603050405020304" charset="0"/>
              <a:cs typeface="Times New Roman" panose="02020603050405020304" charset="0"/>
            </a:endParaRPr>
          </a:p>
          <a:p>
            <a:pPr marL="457200" indent="-457200" algn="l">
              <a:buFont typeface="Arial" panose="020B0604020202020204" pitchFamily="34" charset="0"/>
              <a:buChar char="•"/>
            </a:pPr>
            <a:endParaRPr lang="en-US" altLang="zh-CN" sz="3200" b="1" dirty="0">
              <a:solidFill>
                <a:schemeClr val="bg1"/>
              </a:solidFill>
              <a:latin typeface="Times New Roman" panose="02020603050405020304" charset="0"/>
              <a:cs typeface="Times New Roman" panose="02020603050405020304" charset="0"/>
            </a:endParaRPr>
          </a:p>
          <a:p>
            <a:pPr marL="457200" indent="-457200" algn="l">
              <a:buFont typeface="Arial" panose="020B0604020202020204" pitchFamily="34" charset="0"/>
              <a:buChar char="•"/>
            </a:pPr>
            <a:r>
              <a:rPr lang="en-US" altLang="zh-CN" sz="3200" b="1" dirty="0">
                <a:solidFill>
                  <a:schemeClr val="bg1"/>
                </a:solidFill>
                <a:latin typeface="Times New Roman" panose="02020603050405020304" charset="0"/>
                <a:cs typeface="Times New Roman" panose="02020603050405020304" charset="0"/>
              </a:rPr>
              <a:t> He was deep in thought, </a:t>
            </a:r>
            <a:r>
              <a:rPr lang="en-US" altLang="zh-CN" sz="3200" b="1" dirty="0">
                <a:solidFill>
                  <a:schemeClr val="bg1"/>
                </a:solidFill>
                <a:latin typeface="Times New Roman" panose="02020603050405020304" charset="0"/>
                <a:cs typeface="Times New Roman" panose="02020603050405020304" charset="0"/>
                <a:sym typeface="+mn-ea"/>
              </a:rPr>
              <a:t>with his hands ________(hold) a cup of coffee for quite a long time.</a:t>
            </a:r>
            <a:endParaRPr lang="en-US" altLang="zh-CN" sz="3200" b="1" dirty="0">
              <a:solidFill>
                <a:schemeClr val="bg1"/>
              </a:solidFill>
              <a:latin typeface="Times New Roman" panose="02020603050405020304" charset="0"/>
              <a:cs typeface="Times New Roman" panose="02020603050405020304" charset="0"/>
            </a:endParaRPr>
          </a:p>
          <a:p>
            <a:pPr indent="0" algn="l">
              <a:buFont typeface="Arial" panose="020B0604020202020204" pitchFamily="34" charset="0"/>
              <a:buNone/>
            </a:pPr>
            <a:endParaRPr lang="en-US" altLang="zh-CN" sz="3200" b="1" dirty="0">
              <a:solidFill>
                <a:schemeClr val="bg1"/>
              </a:solidFill>
              <a:latin typeface="Times New Roman" panose="02020603050405020304" charset="0"/>
              <a:cs typeface="Times New Roman" panose="02020603050405020304" charset="0"/>
            </a:endParaRPr>
          </a:p>
        </p:txBody>
      </p:sp>
      <p:sp>
        <p:nvSpPr>
          <p:cNvPr id="4" name="矩形 3"/>
          <p:cNvSpPr/>
          <p:nvPr/>
        </p:nvSpPr>
        <p:spPr>
          <a:xfrm>
            <a:off x="5709285" y="1298575"/>
            <a:ext cx="3190875" cy="645160"/>
          </a:xfrm>
          <a:prstGeom prst="rect">
            <a:avLst/>
          </a:prstGeom>
        </p:spPr>
        <p:txBody>
          <a:bodyPr wrap="square">
            <a:spAutoFit/>
          </a:bodyPr>
          <a:p>
            <a:pPr lvl="0" algn="ctr"/>
            <a:r>
              <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rPr>
              <a:t>covered</a:t>
            </a:r>
            <a:endParaRPr lang="en-US" altLang="zh-CN" sz="3600" b="1" u="sng" dirty="0">
              <a:solidFill>
                <a:srgbClr val="FFFF00"/>
              </a:solidFill>
              <a:latin typeface="Times New Roman" panose="02020603050405020304" charset="0"/>
              <a:ea typeface="微软雅黑" panose="020B0503020204020204" pitchFamily="34" charset="-122"/>
              <a:cs typeface="Times New Roman" panose="02020603050405020304" charset="0"/>
            </a:endParaRPr>
          </a:p>
        </p:txBody>
      </p:sp>
      <p:sp>
        <p:nvSpPr>
          <p:cNvPr id="10" name="矩形 9"/>
          <p:cNvSpPr/>
          <p:nvPr/>
        </p:nvSpPr>
        <p:spPr>
          <a:xfrm>
            <a:off x="5028565" y="402074"/>
            <a:ext cx="6432550" cy="645160"/>
          </a:xfrm>
          <a:prstGeom prst="rect">
            <a:avLst/>
          </a:prstGeom>
        </p:spPr>
        <p:txBody>
          <a:bodyPr wrap="none">
            <a:spAutoFit/>
          </a:bodyPr>
          <a:p>
            <a:pPr lvl="0" algn="ctr"/>
            <a:r>
              <a:rPr lang="en-US" altLang="zh-CN" sz="3200" b="1" u="sng" dirty="0">
                <a:solidFill>
                  <a:srgbClr val="FF0000"/>
                </a:solidFill>
                <a:latin typeface="微软雅黑" panose="020B0503020204020204" pitchFamily="34" charset="-122"/>
                <a:ea typeface="微软雅黑" panose="020B0503020204020204" pitchFamily="34" charset="-122"/>
              </a:rPr>
              <a:t>---</a:t>
            </a:r>
            <a:r>
              <a:rPr lang="en-US" altLang="zh-CN" sz="3600" b="1" u="sng" dirty="0">
                <a:solidFill>
                  <a:srgbClr val="FF0000"/>
                </a:solidFill>
                <a:latin typeface="微软雅黑" panose="020B0503020204020204" pitchFamily="34" charset="-122"/>
                <a:ea typeface="微软雅黑" panose="020B0503020204020204" pitchFamily="34" charset="-122"/>
              </a:rPr>
              <a:t> non-finite verbs</a:t>
            </a:r>
            <a:r>
              <a:rPr lang="en-US" altLang="zh-CN" sz="3200" b="1" u="sng" dirty="0">
                <a:solidFill>
                  <a:srgbClr val="FF0000"/>
                </a:solidFill>
                <a:latin typeface="微软雅黑" panose="020B0503020204020204" pitchFamily="34" charset="-122"/>
                <a:ea typeface="微软雅黑" panose="020B0503020204020204" pitchFamily="34" charset="-122"/>
              </a:rPr>
              <a:t> </a:t>
            </a:r>
            <a:r>
              <a:rPr lang="zh-CN" altLang="en-US" sz="2800" b="1" u="sng" dirty="0">
                <a:solidFill>
                  <a:srgbClr val="FF0000"/>
                </a:solidFill>
                <a:latin typeface="微软雅黑" panose="020B0503020204020204" pitchFamily="34" charset="-122"/>
                <a:ea typeface="微软雅黑" panose="020B0503020204020204" pitchFamily="34" charset="-122"/>
              </a:rPr>
              <a:t>非谓语动词</a:t>
            </a:r>
            <a:endParaRPr lang="zh-CN" altLang="en-US" sz="2800" b="1" u="sng" dirty="0">
              <a:solidFill>
                <a:srgbClr val="FF0000"/>
              </a:solidFill>
              <a:latin typeface="微软雅黑" panose="020B0503020204020204" pitchFamily="34" charset="-122"/>
              <a:ea typeface="微软雅黑" panose="020B0503020204020204" pitchFamily="34" charset="-122"/>
            </a:endParaRPr>
          </a:p>
        </p:txBody>
      </p:sp>
      <p:sp>
        <p:nvSpPr>
          <p:cNvPr id="3" name="矩形 2"/>
          <p:cNvSpPr/>
          <p:nvPr/>
        </p:nvSpPr>
        <p:spPr>
          <a:xfrm>
            <a:off x="1394460" y="3879850"/>
            <a:ext cx="3190875" cy="645160"/>
          </a:xfrm>
          <a:prstGeom prst="rect">
            <a:avLst/>
          </a:prstGeom>
        </p:spPr>
        <p:txBody>
          <a:bodyPr wrap="square">
            <a:spAutoFit/>
          </a:bodyPr>
          <a:p>
            <a:pPr lvl="0" algn="ctr"/>
            <a:r>
              <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rPr>
              <a:t>untouched</a:t>
            </a:r>
            <a:endParaRPr lang="en-US" altLang="zh-CN" sz="3600" b="1" u="sng" dirty="0">
              <a:solidFill>
                <a:srgbClr val="FFFF00"/>
              </a:solidFill>
              <a:latin typeface="Times New Roman" panose="02020603050405020304" charset="0"/>
              <a:ea typeface="微软雅黑" panose="020B0503020204020204" pitchFamily="34" charset="-122"/>
              <a:cs typeface="Times New Roman" panose="02020603050405020304" charset="0"/>
            </a:endParaRPr>
          </a:p>
        </p:txBody>
      </p:sp>
      <p:sp>
        <p:nvSpPr>
          <p:cNvPr id="6" name="矩形 5"/>
          <p:cNvSpPr/>
          <p:nvPr/>
        </p:nvSpPr>
        <p:spPr>
          <a:xfrm>
            <a:off x="1097915" y="5278120"/>
            <a:ext cx="3190875" cy="645160"/>
          </a:xfrm>
          <a:prstGeom prst="rect">
            <a:avLst/>
          </a:prstGeom>
        </p:spPr>
        <p:txBody>
          <a:bodyPr wrap="square">
            <a:spAutoFit/>
          </a:bodyPr>
          <a:p>
            <a:pPr lvl="0" algn="ctr"/>
            <a:r>
              <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rPr>
              <a:t>holding</a:t>
            </a:r>
            <a:endPar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246380"/>
            <a:ext cx="1251125" cy="893769"/>
          </a:xfrm>
          <a:prstGeom prst="rect">
            <a:avLst/>
          </a:prstGeom>
        </p:spPr>
      </p:pic>
      <p:sp>
        <p:nvSpPr>
          <p:cNvPr id="2" name="矩形 1"/>
          <p:cNvSpPr/>
          <p:nvPr/>
        </p:nvSpPr>
        <p:spPr>
          <a:xfrm>
            <a:off x="1051560" y="402074"/>
            <a:ext cx="3468370" cy="583565"/>
          </a:xfrm>
          <a:prstGeom prst="rect">
            <a:avLst/>
          </a:prstGeom>
        </p:spPr>
        <p:txBody>
          <a:bodyPr wrap="none">
            <a:spAutoFit/>
          </a:bodyPr>
          <a:lstStyle/>
          <a:p>
            <a:pPr lvl="0" algn="ctr"/>
            <a:r>
              <a:rPr lang="en-US" altLang="zh-CN" sz="3200" b="1" u="sng" dirty="0">
                <a:solidFill>
                  <a:srgbClr val="2B6EAB"/>
                </a:solidFill>
                <a:latin typeface="微软雅黑" panose="020B0503020204020204" pitchFamily="34" charset="-122"/>
                <a:ea typeface="微软雅黑" panose="020B0503020204020204" pitchFamily="34" charset="-122"/>
              </a:rPr>
              <a:t>Language Focus</a:t>
            </a:r>
            <a:endParaRPr lang="en-US" altLang="zh-CN" sz="3200" b="1" u="sng" dirty="0">
              <a:solidFill>
                <a:srgbClr val="2B6EAB"/>
              </a:solidFill>
              <a:latin typeface="微软雅黑" panose="020B0503020204020204" pitchFamily="34" charset="-122"/>
              <a:ea typeface="微软雅黑" panose="020B0503020204020204" pitchFamily="34" charset="-122"/>
            </a:endParaRPr>
          </a:p>
        </p:txBody>
      </p:sp>
      <p:sp>
        <p:nvSpPr>
          <p:cNvPr id="5" name="PA-102254"/>
          <p:cNvSpPr txBox="1"/>
          <p:nvPr>
            <p:custDataLst>
              <p:tags r:id="rId2"/>
            </p:custDataLst>
          </p:nvPr>
        </p:nvSpPr>
        <p:spPr>
          <a:xfrm>
            <a:off x="403860" y="1211580"/>
            <a:ext cx="11424285" cy="5291455"/>
          </a:xfrm>
          <a:prstGeom prst="parallelogram">
            <a:avLst>
              <a:gd name="adj" fmla="val 0"/>
            </a:avLst>
          </a:prstGeom>
          <a:solidFill>
            <a:srgbClr val="2B6EAB"/>
          </a:solidFill>
          <a:ln w="5715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defPPr>
            <a:lvl1pPr algn="ctr">
              <a:defRPr>
                <a:solidFill>
                  <a:schemeClr val="lt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3200" b="1" dirty="0">
                <a:solidFill>
                  <a:schemeClr val="bg1"/>
                </a:solidFill>
                <a:latin typeface="Times New Roman" panose="02020603050405020304" charset="0"/>
                <a:cs typeface="Times New Roman" panose="02020603050405020304" charset="0"/>
                <a:sym typeface="+mn-ea"/>
              </a:rPr>
              <a:t>5. </a:t>
            </a:r>
            <a:r>
              <a:rPr lang="en-US" altLang="zh-CN" sz="3200" b="1" dirty="0">
                <a:solidFill>
                  <a:schemeClr val="bg1"/>
                </a:solidFill>
                <a:latin typeface="Times New Roman" panose="02020603050405020304" charset="0"/>
                <a:cs typeface="Times New Roman" panose="02020603050405020304" charset="0"/>
                <a:sym typeface="+mn-ea"/>
              </a:rPr>
              <a:t> As a citizen, it is one’s duty ___________ (prevent) the spread of illness by following proper hygienic procedures, such as washing one’s hands and limiting one’s contact with others. </a:t>
            </a:r>
            <a:endParaRPr lang="en-US" altLang="zh-CN" sz="3200" b="1" dirty="0">
              <a:solidFill>
                <a:schemeClr val="bg1"/>
              </a:solidFill>
              <a:latin typeface="Times New Roman" panose="02020603050405020304" charset="0"/>
              <a:cs typeface="Times New Roman" panose="02020603050405020304" charset="0"/>
            </a:endParaRPr>
          </a:p>
          <a:p>
            <a:pPr algn="l"/>
            <a:endParaRPr lang="en-US" altLang="zh-CN" sz="3200" b="1" dirty="0">
              <a:solidFill>
                <a:schemeClr val="bg1"/>
              </a:solidFill>
              <a:latin typeface="Times New Roman" panose="02020603050405020304" charset="0"/>
              <a:cs typeface="Times New Roman" panose="02020603050405020304" charset="0"/>
              <a:sym typeface="+mn-ea"/>
            </a:endParaRPr>
          </a:p>
          <a:p>
            <a:pPr algn="l"/>
            <a:r>
              <a:rPr lang="en-US" altLang="zh-CN" sz="3200" b="1" dirty="0">
                <a:solidFill>
                  <a:srgbClr val="FFFF00"/>
                </a:solidFill>
                <a:latin typeface="Times New Roman" panose="02020603050405020304" charset="0"/>
                <a:cs typeface="Times New Roman" panose="02020603050405020304" charset="0"/>
              </a:rPr>
              <a:t>       </a:t>
            </a:r>
            <a:r>
              <a:rPr lang="en-US" altLang="zh-CN" sz="4000" b="1" dirty="0">
                <a:solidFill>
                  <a:srgbClr val="FFFF00"/>
                </a:solidFill>
                <a:latin typeface="Times New Roman" panose="02020603050405020304" charset="0"/>
                <a:cs typeface="Times New Roman" panose="02020603050405020304" charset="0"/>
              </a:rPr>
              <a:t> </a:t>
            </a:r>
            <a:r>
              <a:rPr lang="en-US" altLang="zh-CN" sz="4800" b="1" dirty="0">
                <a:solidFill>
                  <a:srgbClr val="FFFF00"/>
                </a:solidFill>
                <a:latin typeface="Times New Roman" panose="02020603050405020304" charset="0"/>
                <a:cs typeface="Times New Roman" panose="02020603050405020304" charset="0"/>
              </a:rPr>
              <a:t> </a:t>
            </a:r>
            <a:r>
              <a:rPr lang="en-US" sz="4800" b="1" dirty="0">
                <a:solidFill>
                  <a:srgbClr val="FFFF00"/>
                </a:solidFill>
                <a:latin typeface="Times New Roman" panose="02020603050405020304" charset="0"/>
                <a:cs typeface="Times New Roman" panose="02020603050405020304" charset="0"/>
              </a:rPr>
              <a:t>it </a:t>
            </a:r>
            <a:r>
              <a:rPr lang="zh-CN" altLang="en-US" sz="4000" b="1" dirty="0">
                <a:solidFill>
                  <a:srgbClr val="FFFF00"/>
                </a:solidFill>
                <a:latin typeface="Times New Roman" panose="02020603050405020304" charset="0"/>
                <a:cs typeface="Times New Roman" panose="02020603050405020304" charset="0"/>
              </a:rPr>
              <a:t>做形式主语，不定式做真正的主语</a:t>
            </a:r>
            <a:r>
              <a:rPr lang="zh-CN" altLang="en-US" sz="3200" b="1" dirty="0">
                <a:solidFill>
                  <a:srgbClr val="FFFF00"/>
                </a:solidFill>
                <a:latin typeface="Times New Roman" panose="02020603050405020304" charset="0"/>
                <a:cs typeface="Times New Roman" panose="02020603050405020304" charset="0"/>
              </a:rPr>
              <a:t>。</a:t>
            </a:r>
            <a:endParaRPr lang="en-US" altLang="zh-CN" sz="3200" b="1" dirty="0">
              <a:solidFill>
                <a:srgbClr val="FFFF00"/>
              </a:solidFill>
              <a:latin typeface="Times New Roman" panose="02020603050405020304" charset="0"/>
              <a:cs typeface="Times New Roman" panose="02020603050405020304" charset="0"/>
            </a:endParaRPr>
          </a:p>
          <a:p>
            <a:pPr algn="l"/>
            <a:endParaRPr lang="en-US" altLang="zh-CN" sz="3200" b="1" dirty="0">
              <a:solidFill>
                <a:srgbClr val="FFFF00"/>
              </a:solidFill>
              <a:latin typeface="Times New Roman" panose="02020603050405020304" charset="0"/>
              <a:cs typeface="Times New Roman" panose="02020603050405020304" charset="0"/>
            </a:endParaRPr>
          </a:p>
        </p:txBody>
      </p:sp>
      <p:sp>
        <p:nvSpPr>
          <p:cNvPr id="4" name="矩形 3"/>
          <p:cNvSpPr/>
          <p:nvPr/>
        </p:nvSpPr>
        <p:spPr>
          <a:xfrm>
            <a:off x="6201410" y="1783715"/>
            <a:ext cx="3190875" cy="645160"/>
          </a:xfrm>
          <a:prstGeom prst="rect">
            <a:avLst/>
          </a:prstGeom>
        </p:spPr>
        <p:txBody>
          <a:bodyPr wrap="square">
            <a:spAutoFit/>
          </a:bodyPr>
          <a:p>
            <a:pPr lvl="0" algn="ctr"/>
            <a:r>
              <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rPr>
              <a:t>to prevent</a:t>
            </a:r>
            <a:endParaRPr lang="en-US" altLang="zh-CN" sz="3600" b="1" dirty="0">
              <a:solidFill>
                <a:srgbClr val="FFFF00"/>
              </a:solidFill>
              <a:latin typeface="Times New Roman" panose="02020603050405020304" charset="0"/>
              <a:ea typeface="微软雅黑" panose="020B0503020204020204" pitchFamily="34" charset="-122"/>
              <a:cs typeface="Times New Roman" panose="02020603050405020304" charset="0"/>
            </a:endParaRPr>
          </a:p>
        </p:txBody>
      </p:sp>
      <p:sp>
        <p:nvSpPr>
          <p:cNvPr id="10" name="矩形 9"/>
          <p:cNvSpPr/>
          <p:nvPr/>
        </p:nvSpPr>
        <p:spPr>
          <a:xfrm>
            <a:off x="5028565" y="402074"/>
            <a:ext cx="6432550" cy="645160"/>
          </a:xfrm>
          <a:prstGeom prst="rect">
            <a:avLst/>
          </a:prstGeom>
        </p:spPr>
        <p:txBody>
          <a:bodyPr wrap="none">
            <a:spAutoFit/>
          </a:bodyPr>
          <a:p>
            <a:pPr lvl="0" algn="ctr"/>
            <a:r>
              <a:rPr lang="en-US" altLang="zh-CN" sz="3200" b="1" u="sng" dirty="0">
                <a:solidFill>
                  <a:srgbClr val="FF0000"/>
                </a:solidFill>
                <a:latin typeface="微软雅黑" panose="020B0503020204020204" pitchFamily="34" charset="-122"/>
                <a:ea typeface="微软雅黑" panose="020B0503020204020204" pitchFamily="34" charset="-122"/>
              </a:rPr>
              <a:t>---</a:t>
            </a:r>
            <a:r>
              <a:rPr lang="en-US" altLang="zh-CN" sz="3600" b="1" u="sng" dirty="0">
                <a:solidFill>
                  <a:srgbClr val="FF0000"/>
                </a:solidFill>
                <a:latin typeface="微软雅黑" panose="020B0503020204020204" pitchFamily="34" charset="-122"/>
                <a:ea typeface="微软雅黑" panose="020B0503020204020204" pitchFamily="34" charset="-122"/>
              </a:rPr>
              <a:t> non-finite verbs</a:t>
            </a:r>
            <a:r>
              <a:rPr lang="en-US" altLang="zh-CN" sz="3200" b="1" u="sng" dirty="0">
                <a:solidFill>
                  <a:srgbClr val="FF0000"/>
                </a:solidFill>
                <a:latin typeface="微软雅黑" panose="020B0503020204020204" pitchFamily="34" charset="-122"/>
                <a:ea typeface="微软雅黑" panose="020B0503020204020204" pitchFamily="34" charset="-122"/>
              </a:rPr>
              <a:t> </a:t>
            </a:r>
            <a:r>
              <a:rPr lang="zh-CN" altLang="en-US" sz="2800" b="1" u="sng" dirty="0">
                <a:solidFill>
                  <a:srgbClr val="FF0000"/>
                </a:solidFill>
                <a:latin typeface="微软雅黑" panose="020B0503020204020204" pitchFamily="34" charset="-122"/>
                <a:ea typeface="微软雅黑" panose="020B0503020204020204" pitchFamily="34" charset="-122"/>
              </a:rPr>
              <a:t>非谓语动词</a:t>
            </a:r>
            <a:endParaRPr lang="zh-CN" altLang="en-US" sz="2800" b="1" u="sng"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PA-文本框 1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custDataLst>
              <p:tags r:id="rId1"/>
            </p:custDataLst>
          </p:nvPr>
        </p:nvSpPr>
        <p:spPr>
          <a:xfrm>
            <a:off x="118110" y="258445"/>
            <a:ext cx="11650980" cy="859155"/>
          </a:xfrm>
          <a:prstGeom prst="rect">
            <a:avLst/>
          </a:prstGeom>
          <a:noFill/>
          <a:effectLst/>
        </p:spPr>
        <p:txBody>
          <a:bodyPr wrap="square" lIns="121899" tIns="60949" rIns="121899" bIns="60949" rtlCol="0">
            <a:spAutoFit/>
          </a:bodyPr>
          <a:p>
            <a:pPr lvl="0" algn="ctr"/>
            <a:r>
              <a:rPr lang="en-US" altLang="zh-CN" sz="4800" b="1" u="sng" dirty="0">
                <a:solidFill>
                  <a:srgbClr val="2B6EAB"/>
                </a:solidFill>
                <a:latin typeface="微软雅黑" panose="020B0503020204020204" pitchFamily="34" charset="-122"/>
                <a:ea typeface="微软雅黑" panose="020B0503020204020204" pitchFamily="34" charset="-122"/>
              </a:rPr>
              <a:t>Words related to COVID-19</a:t>
            </a:r>
            <a:endParaRPr lang="en-US" altLang="zh-CN" sz="4800" b="1" u="sng" dirty="0">
              <a:solidFill>
                <a:srgbClr val="2B6EAB"/>
              </a:solidFill>
              <a:latin typeface="微软雅黑" panose="020B0503020204020204" pitchFamily="34" charset="-122"/>
              <a:ea typeface="微软雅黑" panose="020B0503020204020204" pitchFamily="34" charset="-122"/>
            </a:endParaRPr>
          </a:p>
        </p:txBody>
      </p:sp>
      <p:pic>
        <p:nvPicPr>
          <p:cNvPr id="3" name="0bf2peaaeaaa3qahxtrxijpfa6odaj4qaaqa.f10002">
            <a:hlinkClick r:id="" action="ppaction://media"/>
          </p:cNvPr>
          <p:cNvPicPr/>
          <p:nvPr>
            <p:ph idx="1"/>
            <a:videoFile r:link="rId2"/>
            <p:extLst>
              <p:ext uri="{DAA4B4D4-6D71-4841-9C94-3DE7FCFB9230}">
                <p14:media xmlns:p14="http://schemas.microsoft.com/office/powerpoint/2010/main" r:link="rId3"/>
              </p:ext>
            </p:extLst>
            <p:custDataLst>
              <p:tags r:id="rId4"/>
            </p:custDataLst>
          </p:nvPr>
        </p:nvPicPr>
        <p:blipFill>
          <a:blip r:embed="rId5"/>
          <a:stretch>
            <a:fillRect/>
          </a:stretch>
        </p:blipFill>
        <p:spPr>
          <a:xfrm>
            <a:off x="934085" y="1489710"/>
            <a:ext cx="10307320" cy="50996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0">
              <p:cMediaNode>
                <p:cTn id="8" fill="hold" display="1">
                  <p:stCondLst>
                    <p:cond delay="indefinite"/>
                  </p:stCondLst>
                  <p:endCondLst>
                    <p:cond evt="onNext">
                      <p:tgtEl>
                        <p:sldTgt/>
                      </p:tgtEl>
                    </p:cond>
                    <p:cond evt="onPrev">
                      <p:tgtEl>
                        <p:sldTgt/>
                      </p:tgtEl>
                    </p:cond>
                  </p:endCondLst>
                </p:cTn>
                <p:tgtEl>
                  <p:spTgt spid="3"/>
                </p:tgtEl>
              </p:cMediaNode>
            </p:video>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additive="base">
                                        <p:cTn id="13" dur="1" fill="hold"/>
                                        <p:tgtEl>
                                          <p:spTgt spid="3"/>
                                        </p:tgtEl>
                                      </p:cBhvr>
                                    </p:cmd>
                                  </p:childTnLst>
                                </p:cTn>
                              </p:par>
                            </p:childTnLst>
                          </p:cTn>
                        </p:par>
                      </p:childTnLst>
                    </p:cTn>
                  </p:par>
                </p:childTnLst>
              </p:cTn>
              <p:nextCondLst>
                <p:cond evt="onClick" delay="0">
                  <p:tgtEl>
                    <p:spTgt spid="3"/>
                  </p:tgtEl>
                </p:cond>
              </p:nextCondLst>
            </p:seq>
          </p:childTnLst>
        </p:cTn>
      </p:par>
    </p:tnLst>
    <p:bldLst>
      <p:bldP spid="19"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0" y="492125"/>
            <a:ext cx="1418590" cy="1014095"/>
          </a:xfrm>
          <a:prstGeom prst="rect">
            <a:avLst/>
          </a:prstGeom>
        </p:spPr>
      </p:pic>
      <p:sp>
        <p:nvSpPr>
          <p:cNvPr id="4" name="PA-102277"/>
          <p:cNvSpPr/>
          <p:nvPr>
            <p:custDataLst>
              <p:tags r:id="rId2"/>
            </p:custDataLst>
          </p:nvPr>
        </p:nvSpPr>
        <p:spPr>
          <a:xfrm>
            <a:off x="2481853" y="985462"/>
            <a:ext cx="8988152" cy="3564992"/>
          </a:xfrm>
          <a:custGeom>
            <a:avLst/>
            <a:gdLst>
              <a:gd name="connsiteX0" fmla="*/ 6466 w 144016"/>
              <a:gd name="connsiteY0" fmla="*/ 0 h 871773"/>
              <a:gd name="connsiteX1" fmla="*/ 144016 w 144016"/>
              <a:gd name="connsiteY1" fmla="*/ 2329 h 871773"/>
              <a:gd name="connsiteX2" fmla="*/ 144016 w 144016"/>
              <a:gd name="connsiteY2" fmla="*/ 871773 h 871773"/>
              <a:gd name="connsiteX3" fmla="*/ 0 w 144016"/>
              <a:gd name="connsiteY3" fmla="*/ 871773 h 871773"/>
              <a:gd name="connsiteX4" fmla="*/ 6466 w 144016"/>
              <a:gd name="connsiteY4" fmla="*/ 0 h 871773"/>
              <a:gd name="connsiteX0-1" fmla="*/ 6466 w 144016"/>
              <a:gd name="connsiteY0-2" fmla="*/ 0 h 871773"/>
              <a:gd name="connsiteX1-3" fmla="*/ 144016 w 144016"/>
              <a:gd name="connsiteY1-4" fmla="*/ 2329 h 871773"/>
              <a:gd name="connsiteX2-5" fmla="*/ 144016 w 144016"/>
              <a:gd name="connsiteY2-6" fmla="*/ 871773 h 871773"/>
              <a:gd name="connsiteX3-7" fmla="*/ 0 w 144016"/>
              <a:gd name="connsiteY3-8" fmla="*/ 871773 h 871773"/>
              <a:gd name="connsiteX4-9" fmla="*/ 6466 w 144016"/>
              <a:gd name="connsiteY4-10" fmla="*/ 0 h 871773"/>
              <a:gd name="connsiteX0-11" fmla="*/ 6466 w 144016"/>
              <a:gd name="connsiteY0-12" fmla="*/ 0 h 871773"/>
              <a:gd name="connsiteX1-13" fmla="*/ 144016 w 144016"/>
              <a:gd name="connsiteY1-14" fmla="*/ 2329 h 871773"/>
              <a:gd name="connsiteX2-15" fmla="*/ 144016 w 144016"/>
              <a:gd name="connsiteY2-16" fmla="*/ 871773 h 871773"/>
              <a:gd name="connsiteX3-17" fmla="*/ 0 w 144016"/>
              <a:gd name="connsiteY3-18" fmla="*/ 871773 h 871773"/>
              <a:gd name="connsiteX4-19" fmla="*/ 6466 w 144016"/>
              <a:gd name="connsiteY4-20" fmla="*/ 0 h 871773"/>
              <a:gd name="connsiteX0-21" fmla="*/ 6466 w 144016"/>
              <a:gd name="connsiteY0-22" fmla="*/ 0 h 871773"/>
              <a:gd name="connsiteX1-23" fmla="*/ 144016 w 144016"/>
              <a:gd name="connsiteY1-24" fmla="*/ 2329 h 871773"/>
              <a:gd name="connsiteX2-25" fmla="*/ 144016 w 144016"/>
              <a:gd name="connsiteY2-26" fmla="*/ 871773 h 871773"/>
              <a:gd name="connsiteX3-27" fmla="*/ 0 w 144016"/>
              <a:gd name="connsiteY3-28" fmla="*/ 871773 h 871773"/>
              <a:gd name="connsiteX4-29" fmla="*/ 6466 w 144016"/>
              <a:gd name="connsiteY4-30" fmla="*/ 0 h 871773"/>
              <a:gd name="connsiteX0-31" fmla="*/ 8621 w 144016"/>
              <a:gd name="connsiteY0-32" fmla="*/ 0 h 871773"/>
              <a:gd name="connsiteX1-33" fmla="*/ 144016 w 144016"/>
              <a:gd name="connsiteY1-34" fmla="*/ 2329 h 871773"/>
              <a:gd name="connsiteX2-35" fmla="*/ 144016 w 144016"/>
              <a:gd name="connsiteY2-36" fmla="*/ 871773 h 871773"/>
              <a:gd name="connsiteX3-37" fmla="*/ 0 w 144016"/>
              <a:gd name="connsiteY3-38" fmla="*/ 871773 h 871773"/>
              <a:gd name="connsiteX4-39" fmla="*/ 8621 w 144016"/>
              <a:gd name="connsiteY4-40" fmla="*/ 0 h 871773"/>
              <a:gd name="connsiteX0-41" fmla="*/ 8621 w 144016"/>
              <a:gd name="connsiteY0-42" fmla="*/ 0 h 871773"/>
              <a:gd name="connsiteX1-43" fmla="*/ 144016 w 144016"/>
              <a:gd name="connsiteY1-44" fmla="*/ 2329 h 871773"/>
              <a:gd name="connsiteX2-45" fmla="*/ 144016 w 144016"/>
              <a:gd name="connsiteY2-46" fmla="*/ 871773 h 871773"/>
              <a:gd name="connsiteX3-47" fmla="*/ 0 w 144016"/>
              <a:gd name="connsiteY3-48" fmla="*/ 871773 h 871773"/>
              <a:gd name="connsiteX4-49" fmla="*/ 8621 w 144016"/>
              <a:gd name="connsiteY4-50" fmla="*/ 0 h 871773"/>
              <a:gd name="connsiteX0-51" fmla="*/ 8621 w 144016"/>
              <a:gd name="connsiteY0-52" fmla="*/ 0 h 871773"/>
              <a:gd name="connsiteX1-53" fmla="*/ 144016 w 144016"/>
              <a:gd name="connsiteY1-54" fmla="*/ 2329 h 871773"/>
              <a:gd name="connsiteX2-55" fmla="*/ 144016 w 144016"/>
              <a:gd name="connsiteY2-56" fmla="*/ 871773 h 871773"/>
              <a:gd name="connsiteX3-57" fmla="*/ 0 w 144016"/>
              <a:gd name="connsiteY3-58" fmla="*/ 871773 h 871773"/>
              <a:gd name="connsiteX4-59" fmla="*/ 8621 w 144016"/>
              <a:gd name="connsiteY4-60" fmla="*/ 0 h 8717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016" h="871773">
                <a:moveTo>
                  <a:pt x="8621" y="0"/>
                </a:moveTo>
                <a:lnTo>
                  <a:pt x="144016" y="2329"/>
                </a:lnTo>
                <a:lnTo>
                  <a:pt x="144016" y="871773"/>
                </a:lnTo>
                <a:lnTo>
                  <a:pt x="0" y="871773"/>
                </a:lnTo>
                <a:cubicBezTo>
                  <a:pt x="2617" y="574970"/>
                  <a:pt x="6081" y="280498"/>
                  <a:pt x="8621" y="0"/>
                </a:cubicBezTo>
                <a:close/>
              </a:path>
            </a:pathLst>
          </a:custGeom>
          <a:solidFill>
            <a:srgbClr val="1A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dirty="0">
              <a:latin typeface="微软雅黑" panose="020B0503020204020204" pitchFamily="34" charset="-122"/>
              <a:ea typeface="微软雅黑" panose="020B0503020204020204" pitchFamily="34" charset="-122"/>
            </a:endParaRPr>
          </a:p>
        </p:txBody>
      </p:sp>
      <p:sp>
        <p:nvSpPr>
          <p:cNvPr id="7" name="PA-102280"/>
          <p:cNvSpPr txBox="1"/>
          <p:nvPr>
            <p:custDataLst>
              <p:tags r:id="rId3"/>
            </p:custDataLst>
          </p:nvPr>
        </p:nvSpPr>
        <p:spPr>
          <a:xfrm>
            <a:off x="3710940" y="1287780"/>
            <a:ext cx="7573645" cy="3692525"/>
          </a:xfrm>
          <a:prstGeom prst="rect">
            <a:avLst/>
          </a:prstGeom>
          <a:noFill/>
        </p:spPr>
        <p:txBody>
          <a:bodyPr wrap="square" rtlCol="0">
            <a:spAutoFit/>
          </a:bodyPr>
          <a:lstStyle/>
          <a:p>
            <a:pPr marL="457200" indent="-457200">
              <a:buFont typeface="Arial" panose="020B0604020202020204" pitchFamily="34" charset="0"/>
              <a:buChar char="•"/>
            </a:pPr>
            <a:r>
              <a:rPr lang="zh-CN" altLang="en-US" sz="3600" b="1" dirty="0">
                <a:solidFill>
                  <a:schemeClr val="bg1"/>
                </a:solidFill>
                <a:latin typeface="微软雅黑" panose="020B0503020204020204" pitchFamily="34" charset="-122"/>
                <a:ea typeface="微软雅黑" panose="020B0503020204020204" pitchFamily="34" charset="-122"/>
                <a:sym typeface="+mn-ea"/>
              </a:rPr>
              <a:t>没有一个冬天不可逾越，没有一个春天不会到来。</a:t>
            </a:r>
            <a:endParaRPr lang="zh-CN" altLang="en-US" sz="3600" b="1" dirty="0">
              <a:solidFill>
                <a:schemeClr val="bg1"/>
              </a:solidFill>
              <a:latin typeface="微软雅黑" panose="020B0503020204020204" pitchFamily="34" charset="-122"/>
              <a:ea typeface="微软雅黑" panose="020B0503020204020204" pitchFamily="34" charset="-122"/>
              <a:sym typeface="+mn-ea"/>
            </a:endParaRPr>
          </a:p>
          <a:p>
            <a:pPr indent="457200">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sym typeface="+mn-ea"/>
              </a:rPr>
              <a:t>Winter will eventually pass, and spring is sure to come.</a:t>
            </a:r>
            <a:endParaRPr lang="zh-CN" altLang="en-US" sz="3600" b="1" dirty="0">
              <a:solidFill>
                <a:schemeClr val="bg1"/>
              </a:solidFill>
              <a:latin typeface="微软雅黑" panose="020B0503020204020204" pitchFamily="34" charset="-122"/>
              <a:ea typeface="微软雅黑" panose="020B0503020204020204" pitchFamily="34" charset="-122"/>
              <a:sym typeface="+mn-ea"/>
            </a:endParaRPr>
          </a:p>
          <a:p>
            <a:pPr indent="457200">
              <a:lnSpc>
                <a:spcPct val="150000"/>
              </a:lnSpc>
            </a:pPr>
            <a:endParaRPr lang="zh-CN" altLang="en-US" sz="3600" b="1" dirty="0">
              <a:solidFill>
                <a:schemeClr val="bg1"/>
              </a:solidFill>
              <a:latin typeface="微软雅黑" panose="020B0503020204020204" pitchFamily="34" charset="-122"/>
              <a:ea typeface="微软雅黑" panose="020B0503020204020204" pitchFamily="34" charset="-122"/>
              <a:sym typeface="+mn-ea"/>
            </a:endParaRPr>
          </a:p>
        </p:txBody>
      </p:sp>
      <p:pic>
        <p:nvPicPr>
          <p:cNvPr id="8" name="PA-102281"/>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a:xfrm rot="20881728">
            <a:off x="235890" y="3164753"/>
            <a:ext cx="3758670" cy="37586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229235"/>
            <a:ext cx="1251125" cy="893769"/>
          </a:xfrm>
          <a:prstGeom prst="rect">
            <a:avLst/>
          </a:prstGeom>
        </p:spPr>
      </p:pic>
      <p:sp>
        <p:nvSpPr>
          <p:cNvPr id="5" name="PA-1022110"/>
          <p:cNvSpPr/>
          <p:nvPr>
            <p:custDataLst>
              <p:tags r:id="rId2"/>
            </p:custDataLst>
          </p:nvPr>
        </p:nvSpPr>
        <p:spPr>
          <a:xfrm>
            <a:off x="1418590" y="2571750"/>
            <a:ext cx="5047615" cy="922020"/>
          </a:xfrm>
          <a:prstGeom prst="rect">
            <a:avLst/>
          </a:prstGeom>
        </p:spPr>
        <p:txBody>
          <a:bodyPr wrap="square">
            <a:spAutoFit/>
          </a:bodyPr>
          <a:lstStyle/>
          <a:p>
            <a:pPr>
              <a:defRPr/>
            </a:pPr>
            <a:r>
              <a:rPr lang="en-US" altLang="zh-CN" sz="5400" b="1" dirty="0">
                <a:solidFill>
                  <a:srgbClr val="2B6EAB"/>
                </a:solidFill>
                <a:latin typeface="微软雅黑" panose="020B0503020204020204" pitchFamily="34" charset="-122"/>
                <a:ea typeface="微软雅黑" panose="020B0503020204020204" pitchFamily="34" charset="-122"/>
                <a:cs typeface="+mn-ea"/>
              </a:rPr>
              <a:t>Thank   you!</a:t>
            </a:r>
            <a:endParaRPr lang="en-US" altLang="zh-CN" sz="5400" b="1" dirty="0">
              <a:solidFill>
                <a:srgbClr val="2B6EAB"/>
              </a:solidFill>
              <a:latin typeface="微软雅黑" panose="020B0503020204020204" pitchFamily="34" charset="-122"/>
              <a:ea typeface="微软雅黑" panose="020B0503020204020204" pitchFamily="34" charset="-122"/>
              <a:cs typeface="+mn-ea"/>
            </a:endParaRPr>
          </a:p>
        </p:txBody>
      </p:sp>
      <p:pic>
        <p:nvPicPr>
          <p:cNvPr id="6" name="PA-1022111"/>
          <p:cNvPicPr>
            <a:picLocks noChangeAspect="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a:xfrm>
            <a:off x="6336805" y="1123026"/>
            <a:ext cx="5839146" cy="5839146"/>
          </a:xfrm>
          <a:prstGeom prst="rect">
            <a:avLst/>
          </a:prstGeom>
        </p:spPr>
      </p:pic>
      <p:sp>
        <p:nvSpPr>
          <p:cNvPr id="14" name="PA-102299"/>
          <p:cNvSpPr/>
          <p:nvPr>
            <p:custDataLst>
              <p:tags r:id="rId5"/>
            </p:custDataLst>
          </p:nvPr>
        </p:nvSpPr>
        <p:spPr>
          <a:xfrm rot="5400000">
            <a:off x="3561080" y="1496060"/>
            <a:ext cx="387350" cy="4672965"/>
          </a:xfrm>
          <a:prstGeom prst="rect">
            <a:avLst/>
          </a:prstGeom>
          <a:solidFill>
            <a:srgbClr val="2B6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pic>
        <p:nvPicPr>
          <p:cNvPr id="3"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98325" y="229235"/>
            <a:ext cx="1251125" cy="893769"/>
          </a:xfrm>
          <a:prstGeom prst="rect">
            <a:avLst/>
          </a:prstGeom>
        </p:spPr>
      </p:pic>
      <p:pic>
        <p:nvPicPr>
          <p:cNvPr id="7"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18415" y="229235"/>
            <a:ext cx="1251125" cy="893769"/>
          </a:xfrm>
          <a:prstGeom prst="rect">
            <a:avLst/>
          </a:prstGeom>
        </p:spPr>
      </p:pic>
      <p:pic>
        <p:nvPicPr>
          <p:cNvPr id="8"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2162000" y="229235"/>
            <a:ext cx="1251125" cy="893769"/>
          </a:xfrm>
          <a:prstGeom prst="rect">
            <a:avLst/>
          </a:prstGeom>
        </p:spPr>
      </p:pic>
      <p:pic>
        <p:nvPicPr>
          <p:cNvPr id="9"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2935430" y="229235"/>
            <a:ext cx="1251125" cy="893769"/>
          </a:xfrm>
          <a:prstGeom prst="rect">
            <a:avLst/>
          </a:prstGeom>
        </p:spPr>
      </p:pic>
      <p:pic>
        <p:nvPicPr>
          <p:cNvPr id="10"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658060" y="229235"/>
            <a:ext cx="1251125" cy="893769"/>
          </a:xfrm>
          <a:prstGeom prst="rect">
            <a:avLst/>
          </a:prstGeom>
        </p:spPr>
      </p:pic>
      <p:pic>
        <p:nvPicPr>
          <p:cNvPr id="11"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4448635" y="229235"/>
            <a:ext cx="1251125" cy="893769"/>
          </a:xfrm>
          <a:prstGeom prst="rect">
            <a:avLst/>
          </a:prstGeom>
        </p:spPr>
      </p:pic>
      <p:pic>
        <p:nvPicPr>
          <p:cNvPr id="1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5215080" y="229235"/>
            <a:ext cx="1251125" cy="893769"/>
          </a:xfrm>
          <a:prstGeom prst="rect">
            <a:avLst/>
          </a:prstGeom>
        </p:spPr>
      </p:pic>
      <p:pic>
        <p:nvPicPr>
          <p:cNvPr id="13"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5" y="5603240"/>
            <a:ext cx="1251125" cy="893769"/>
          </a:xfrm>
          <a:prstGeom prst="rect">
            <a:avLst/>
          </a:prstGeom>
        </p:spPr>
      </p:pic>
      <p:pic>
        <p:nvPicPr>
          <p:cNvPr id="15"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98325" y="5603240"/>
            <a:ext cx="1251125" cy="893769"/>
          </a:xfrm>
          <a:prstGeom prst="rect">
            <a:avLst/>
          </a:prstGeom>
        </p:spPr>
      </p:pic>
      <p:pic>
        <p:nvPicPr>
          <p:cNvPr id="16"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18415" y="5603240"/>
            <a:ext cx="1251125" cy="893769"/>
          </a:xfrm>
          <a:prstGeom prst="rect">
            <a:avLst/>
          </a:prstGeom>
        </p:spPr>
      </p:pic>
      <p:pic>
        <p:nvPicPr>
          <p:cNvPr id="17"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2162000" y="5603240"/>
            <a:ext cx="1251125" cy="893769"/>
          </a:xfrm>
          <a:prstGeom prst="rect">
            <a:avLst/>
          </a:prstGeom>
        </p:spPr>
      </p:pic>
      <p:pic>
        <p:nvPicPr>
          <p:cNvPr id="18"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2935430" y="5603240"/>
            <a:ext cx="1251125" cy="893769"/>
          </a:xfrm>
          <a:prstGeom prst="rect">
            <a:avLst/>
          </a:prstGeom>
        </p:spPr>
      </p:pic>
      <p:pic>
        <p:nvPicPr>
          <p:cNvPr id="19"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658060" y="5603240"/>
            <a:ext cx="1251125" cy="893769"/>
          </a:xfrm>
          <a:prstGeom prst="rect">
            <a:avLst/>
          </a:prstGeom>
        </p:spPr>
      </p:pic>
      <p:pic>
        <p:nvPicPr>
          <p:cNvPr id="20"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4448635" y="5603240"/>
            <a:ext cx="1251125" cy="893769"/>
          </a:xfrm>
          <a:prstGeom prst="rect">
            <a:avLst/>
          </a:prstGeom>
        </p:spPr>
      </p:pic>
      <p:pic>
        <p:nvPicPr>
          <p:cNvPr id="21"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5215080" y="5603240"/>
            <a:ext cx="1251125" cy="8937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图片 1"/>
          <p:cNvPicPr>
            <a:picLocks noChangeAspect="1"/>
          </p:cNvPicPr>
          <p:nvPr/>
        </p:nvPicPr>
        <p:blipFill>
          <a:blip r:embed="rId1"/>
          <a:stretch>
            <a:fillRect/>
          </a:stretch>
        </p:blipFill>
        <p:spPr>
          <a:xfrm>
            <a:off x="0" y="0"/>
            <a:ext cx="12192000" cy="6858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Bruce指出其他国家行动不够快 1">
            <a:hlinkClick r:id="" action="ppaction://media"/>
          </p:cNvPr>
          <p:cNvPicPr/>
          <p:nvPr>
            <p:ph idx="1"/>
            <a:videoFile r:link="rId1"/>
            <p:extLst>
              <p:ext uri="{DAA4B4D4-6D71-4841-9C94-3DE7FCFB9230}">
                <p14:media xmlns:p14="http://schemas.microsoft.com/office/powerpoint/2010/main" r:link="rId2"/>
              </p:ext>
            </p:extLst>
            <p:custDataLst>
              <p:tags r:id="rId3"/>
            </p:custDataLst>
          </p:nvPr>
        </p:nvPicPr>
        <p:blipFill>
          <a:blip r:embed="rId4"/>
          <a:stretch>
            <a:fillRect/>
          </a:stretch>
        </p:blipFill>
        <p:spPr>
          <a:xfrm>
            <a:off x="1849755" y="1254760"/>
            <a:ext cx="8727440" cy="5377180"/>
          </a:xfrm>
          <a:prstGeom prst="rect">
            <a:avLst/>
          </a:prstGeom>
        </p:spPr>
      </p:pic>
      <p:sp>
        <p:nvSpPr>
          <p:cNvPr id="19" name="PA-文本框 1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custDataLst>
              <p:tags r:id="rId5"/>
            </p:custDataLst>
          </p:nvPr>
        </p:nvSpPr>
        <p:spPr>
          <a:xfrm>
            <a:off x="118110" y="258445"/>
            <a:ext cx="11650980" cy="859155"/>
          </a:xfrm>
          <a:prstGeom prst="rect">
            <a:avLst/>
          </a:prstGeom>
          <a:noFill/>
          <a:effectLst/>
        </p:spPr>
        <p:txBody>
          <a:bodyPr wrap="square" lIns="121899" tIns="60949" rIns="121899" bIns="60949" rtlCol="0">
            <a:spAutoFit/>
          </a:bodyPr>
          <a:p>
            <a:pPr lvl="0" algn="ctr"/>
            <a:r>
              <a:rPr lang="en-US" altLang="zh-CN" sz="4800" b="1" u="sng" dirty="0">
                <a:solidFill>
                  <a:srgbClr val="2B6EAB"/>
                </a:solidFill>
                <a:latin typeface="微软雅黑" panose="020B0503020204020204" pitchFamily="34" charset="-122"/>
                <a:ea typeface="微软雅黑" panose="020B0503020204020204" pitchFamily="34" charset="-122"/>
              </a:rPr>
              <a:t>Control Measures China Has Taken</a:t>
            </a:r>
            <a:endParaRPr lang="en-US" altLang="zh-CN" sz="4800" b="1" u="sng" dirty="0">
              <a:solidFill>
                <a:srgbClr val="2B6EA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0">
              <p:cMediaNode>
                <p:cTn id="8" fill="hold" display="1">
                  <p:stCondLst>
                    <p:cond delay="indefinite"/>
                  </p:stCondLst>
                  <p:endCondLst>
                    <p:cond evt="onNext">
                      <p:tgtEl>
                        <p:sldTgt/>
                      </p:tgtEl>
                    </p:cond>
                    <p:cond evt="onPrev">
                      <p:tgtEl>
                        <p:sldTgt/>
                      </p:tgtEl>
                    </p:cond>
                  </p:endCondLst>
                </p:cTn>
                <p:tgtEl>
                  <p:spTgt spid="4"/>
                </p:tgtEl>
              </p:cMediaNode>
            </p:video>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additive="base">
                                        <p:cTn id="13" dur="1" fill="hold"/>
                                        <p:tgtEl>
                                          <p:spTgt spid="4"/>
                                        </p:tgtEl>
                                      </p:cBhvr>
                                    </p:cmd>
                                  </p:childTnLst>
                                </p:cTn>
                              </p:par>
                            </p:childTnLst>
                          </p:cTn>
                        </p:par>
                      </p:childTnLst>
                    </p:cTn>
                  </p:par>
                </p:childTnLst>
              </p:cTn>
              <p:nextCondLst>
                <p:cond evt="onClick" delay="0">
                  <p:tgtEl>
                    <p:spTgt spid="4"/>
                  </p:tgtEl>
                </p:cond>
              </p:nextCondLst>
            </p:seq>
          </p:childTnLst>
        </p:cTn>
      </p:par>
    </p:tnLst>
    <p:bldLst>
      <p:bldP spid="1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2642020">
            <a:off x="140795" y="272925"/>
            <a:ext cx="1618271" cy="1156048"/>
          </a:xfrm>
          <a:prstGeom prst="rect">
            <a:avLst/>
          </a:prstGeom>
        </p:spPr>
      </p:pic>
      <p:pic>
        <p:nvPicPr>
          <p:cNvPr id="11" name="图形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0802792" y="245913"/>
            <a:ext cx="1557599" cy="1557599"/>
          </a:xfrm>
          <a:prstGeom prst="rect">
            <a:avLst/>
          </a:prstGeom>
        </p:spPr>
      </p:pic>
      <p:sp>
        <p:nvSpPr>
          <p:cNvPr id="17" name="PA-102213"/>
          <p:cNvSpPr/>
          <p:nvPr>
            <p:custDataLst>
              <p:tags r:id="rId3"/>
            </p:custDataLst>
          </p:nvPr>
        </p:nvSpPr>
        <p:spPr>
          <a:xfrm>
            <a:off x="5140009" y="3019061"/>
            <a:ext cx="6374749" cy="2584450"/>
          </a:xfrm>
          <a:prstGeom prst="rect">
            <a:avLst/>
          </a:prstGeom>
        </p:spPr>
        <p:txBody>
          <a:bodyPr wrap="square">
            <a:spAutoFit/>
          </a:bodyPr>
          <a:lstStyle/>
          <a:p>
            <a:pPr marL="342900" indent="-342900" algn="just">
              <a:lnSpc>
                <a:spcPct val="150000"/>
              </a:lnSpc>
              <a:buFont typeface="Wingdings" panose="05000000000000000000" pitchFamily="2" charset="2"/>
              <a:buChar char="u"/>
              <a:defRPr/>
            </a:pPr>
            <a:r>
              <a:rPr lang="en-US" sz="3600" b="1" dirty="0">
                <a:latin typeface="微软雅黑" panose="020B0503020204020204" pitchFamily="34" charset="-122"/>
                <a:ea typeface="微软雅黑" panose="020B0503020204020204" pitchFamily="34" charset="-122"/>
              </a:rPr>
              <a:t>Skim and scan</a:t>
            </a:r>
            <a:endParaRPr lang="en-US" sz="3600" b="1"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u"/>
              <a:defRPr/>
            </a:pPr>
            <a:r>
              <a:rPr lang="en-US" sz="3600" b="1" dirty="0">
                <a:latin typeface="微软雅黑" panose="020B0503020204020204" pitchFamily="34" charset="-122"/>
                <a:ea typeface="微软雅黑" panose="020B0503020204020204" pitchFamily="34" charset="-122"/>
              </a:rPr>
              <a:t>Get the general idea and detailed information.</a:t>
            </a:r>
            <a:endParaRPr lang="en-US" sz="3600" b="1" dirty="0">
              <a:latin typeface="微软雅黑" panose="020B0503020204020204" pitchFamily="34" charset="-122"/>
              <a:ea typeface="微软雅黑" panose="020B0503020204020204" pitchFamily="34" charset="-122"/>
            </a:endParaRPr>
          </a:p>
        </p:txBody>
      </p:sp>
      <p:pic>
        <p:nvPicPr>
          <p:cNvPr id="18" name="PA-102215"/>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a:xfrm>
            <a:off x="-175472" y="1108427"/>
            <a:ext cx="5749573" cy="5749573"/>
          </a:xfrm>
          <a:prstGeom prst="rect">
            <a:avLst/>
          </a:prstGeom>
        </p:spPr>
      </p:pic>
      <p:pic>
        <p:nvPicPr>
          <p:cNvPr id="15" name="图形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000747" flipH="1">
            <a:off x="10707808" y="5490456"/>
            <a:ext cx="1557599" cy="1112391"/>
          </a:xfrm>
          <a:prstGeom prst="rect">
            <a:avLst/>
          </a:prstGeom>
        </p:spPr>
      </p:pic>
      <p:sp>
        <p:nvSpPr>
          <p:cNvPr id="19" name="矩形 18"/>
          <p:cNvSpPr/>
          <p:nvPr/>
        </p:nvSpPr>
        <p:spPr>
          <a:xfrm>
            <a:off x="4879975" y="806450"/>
            <a:ext cx="6321425" cy="1445260"/>
          </a:xfrm>
          <a:prstGeom prst="rect">
            <a:avLst/>
          </a:prstGeom>
        </p:spPr>
        <p:txBody>
          <a:bodyPr wrap="square">
            <a:spAutoFit/>
          </a:bodyPr>
          <a:lstStyle/>
          <a:p>
            <a:pPr marL="571500" lvl="0" indent="-571500" algn="ctr">
              <a:buFont typeface="Arial" panose="020B0604020202020204" pitchFamily="34" charset="0"/>
              <a:buChar char="•"/>
            </a:pPr>
            <a:r>
              <a:rPr lang="zh-CN" altLang="en-US" sz="4400"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rPr>
              <a:t>Healthcare around the World ( P6)</a:t>
            </a:r>
            <a:endParaRPr lang="zh-CN" altLang="en-US" sz="4400"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 presetClass="entr" presetSubtype="2"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58880" y="290830"/>
            <a:ext cx="1251125" cy="893769"/>
          </a:xfrm>
          <a:prstGeom prst="rect">
            <a:avLst/>
          </a:prstGeom>
        </p:spPr>
      </p:pic>
      <p:sp>
        <p:nvSpPr>
          <p:cNvPr id="2" name="矩形 1"/>
          <p:cNvSpPr/>
          <p:nvPr/>
        </p:nvSpPr>
        <p:spPr>
          <a:xfrm>
            <a:off x="1137920" y="447675"/>
            <a:ext cx="7750175" cy="737235"/>
          </a:xfrm>
          <a:prstGeom prst="rect">
            <a:avLst/>
          </a:prstGeom>
        </p:spPr>
        <p:txBody>
          <a:bodyPr wrap="square">
            <a:spAutoFit/>
          </a:bodyPr>
          <a:lstStyle/>
          <a:p>
            <a:pPr lvl="0" algn="l"/>
            <a:r>
              <a:rPr lang="zh-CN" altLang="en-US" sz="2400"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sym typeface="+mn-ea"/>
              </a:rPr>
              <a:t>Healthcare around the World ( P6)</a:t>
            </a:r>
            <a:endParaRPr lang="zh-CN" altLang="en-US"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endParaRPr>
          </a:p>
          <a:p>
            <a:pPr lvl="0" algn="l"/>
            <a:endParaRPr lang="zh-CN" altLang="en-US" b="1" u="sng" dirty="0">
              <a:solidFill>
                <a:srgbClr val="2B6EAB"/>
              </a:solidFill>
              <a:latin typeface="微软雅黑" panose="020B0503020204020204" pitchFamily="34" charset="-122"/>
              <a:ea typeface="微软雅黑" panose="020B0503020204020204" pitchFamily="34" charset="-122"/>
            </a:endParaRPr>
          </a:p>
        </p:txBody>
      </p:sp>
      <p:sp>
        <p:nvSpPr>
          <p:cNvPr id="4" name="PA-102296"/>
          <p:cNvSpPr/>
          <p:nvPr>
            <p:custDataLst>
              <p:tags r:id="rId2"/>
            </p:custDataLst>
          </p:nvPr>
        </p:nvSpPr>
        <p:spPr>
          <a:xfrm>
            <a:off x="1310005" y="985520"/>
            <a:ext cx="10881995" cy="5262245"/>
          </a:xfrm>
          <a:prstGeom prst="rect">
            <a:avLst/>
          </a:prstGeom>
        </p:spPr>
        <p:txBody>
          <a:bodyPr wrap="square">
            <a:spAutoFit/>
          </a:bodyPr>
          <a:lstStyle/>
          <a:p>
            <a:r>
              <a:rPr lang="zh-CN" altLang="en-US" sz="2800" b="1" dirty="0">
                <a:latin typeface="Times New Roman" panose="02020603050405020304" charset="0"/>
                <a:ea typeface="微软雅黑" panose="020B0503020204020204" pitchFamily="34" charset="-122"/>
                <a:cs typeface="Times New Roman" panose="02020603050405020304" charset="0"/>
              </a:rPr>
              <a:t>Choose the best answer:</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1. What does the article mainly talk about?</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A. Healthcare systems in different countries.</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B. Global efforts to fight the novel coronavirus.</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C. Different responses to the pandemic worldwide.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D. Challenges facing different countries fighting the pandemic.</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2. What does the article tell us about healthcare in Singapore?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A. Public hospitals offer free basic healthcare.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B. Private medical care is not expensive.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C. It works like a housing or education service.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D. Patients need to save money in special accounts beforehand.</a:t>
            </a:r>
            <a:endParaRPr lang="zh-CN" altLang="en-US" sz="2800" b="1" dirty="0">
              <a:latin typeface="Times New Roman" panose="02020603050405020304" charset="0"/>
              <a:ea typeface="微软雅黑" panose="020B0503020204020204" pitchFamily="34" charset="-122"/>
              <a:cs typeface="Times New Roman" panose="02020603050405020304" charset="0"/>
            </a:endParaRPr>
          </a:p>
        </p:txBody>
      </p:sp>
      <p:cxnSp>
        <p:nvCxnSpPr>
          <p:cNvPr id="5" name="PA-102297"/>
          <p:cNvCxnSpPr/>
          <p:nvPr>
            <p:custDataLst>
              <p:tags r:id="rId3"/>
            </p:custDataLst>
          </p:nvPr>
        </p:nvCxnSpPr>
        <p:spPr>
          <a:xfrm>
            <a:off x="1242695" y="3877310"/>
            <a:ext cx="10478135" cy="40005"/>
          </a:xfrm>
          <a:prstGeom prst="line">
            <a:avLst/>
          </a:prstGeom>
          <a:ln>
            <a:solidFill>
              <a:srgbClr val="2B6EAB"/>
            </a:solidFill>
            <a:prstDash val="dash"/>
          </a:ln>
        </p:spPr>
        <p:style>
          <a:lnRef idx="1">
            <a:schemeClr val="accent1"/>
          </a:lnRef>
          <a:fillRef idx="0">
            <a:schemeClr val="accent1"/>
          </a:fillRef>
          <a:effectRef idx="0">
            <a:schemeClr val="accent1"/>
          </a:effectRef>
          <a:fontRef idx="minor">
            <a:schemeClr val="tx1"/>
          </a:fontRef>
        </p:style>
      </p:cxnSp>
      <p:sp>
        <p:nvSpPr>
          <p:cNvPr id="14" name="PA-102299"/>
          <p:cNvSpPr/>
          <p:nvPr>
            <p:custDataLst>
              <p:tags r:id="rId4"/>
            </p:custDataLst>
          </p:nvPr>
        </p:nvSpPr>
        <p:spPr>
          <a:xfrm>
            <a:off x="490855" y="1526540"/>
            <a:ext cx="387350" cy="4504690"/>
          </a:xfrm>
          <a:prstGeom prst="rect">
            <a:avLst/>
          </a:prstGeom>
          <a:solidFill>
            <a:srgbClr val="2B6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58880" y="290830"/>
            <a:ext cx="1251125" cy="893769"/>
          </a:xfrm>
          <a:prstGeom prst="rect">
            <a:avLst/>
          </a:prstGeom>
        </p:spPr>
      </p:pic>
      <p:sp>
        <p:nvSpPr>
          <p:cNvPr id="2" name="矩形 1"/>
          <p:cNvSpPr/>
          <p:nvPr/>
        </p:nvSpPr>
        <p:spPr>
          <a:xfrm>
            <a:off x="1137920" y="447675"/>
            <a:ext cx="7750175" cy="737235"/>
          </a:xfrm>
          <a:prstGeom prst="rect">
            <a:avLst/>
          </a:prstGeom>
        </p:spPr>
        <p:txBody>
          <a:bodyPr wrap="square">
            <a:spAutoFit/>
          </a:bodyPr>
          <a:lstStyle/>
          <a:p>
            <a:pPr lvl="0" algn="l"/>
            <a:r>
              <a:rPr lang="zh-CN" altLang="en-US" sz="2400"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sym typeface="+mn-ea"/>
              </a:rPr>
              <a:t>Healthcare around the World ( P6)</a:t>
            </a:r>
            <a:endParaRPr lang="zh-CN" altLang="en-US"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endParaRPr>
          </a:p>
          <a:p>
            <a:pPr lvl="0" algn="l"/>
            <a:endParaRPr lang="zh-CN" altLang="en-US" b="1" u="sng" dirty="0">
              <a:solidFill>
                <a:srgbClr val="2B6EAB"/>
              </a:solidFill>
              <a:latin typeface="微软雅黑" panose="020B0503020204020204" pitchFamily="34" charset="-122"/>
              <a:ea typeface="微软雅黑" panose="020B0503020204020204" pitchFamily="34" charset="-122"/>
            </a:endParaRPr>
          </a:p>
        </p:txBody>
      </p:sp>
      <p:sp>
        <p:nvSpPr>
          <p:cNvPr id="4" name="PA-102296"/>
          <p:cNvSpPr/>
          <p:nvPr>
            <p:custDataLst>
              <p:tags r:id="rId2"/>
            </p:custDataLst>
          </p:nvPr>
        </p:nvSpPr>
        <p:spPr>
          <a:xfrm>
            <a:off x="1310005" y="985520"/>
            <a:ext cx="10881995" cy="5262245"/>
          </a:xfrm>
          <a:prstGeom prst="rect">
            <a:avLst/>
          </a:prstGeom>
        </p:spPr>
        <p:txBody>
          <a:bodyPr wrap="square">
            <a:spAutoFit/>
          </a:bodyPr>
          <a:lstStyle/>
          <a:p>
            <a:r>
              <a:rPr lang="zh-CN" altLang="en-US" sz="2800" b="1" dirty="0">
                <a:latin typeface="Times New Roman" panose="02020603050405020304" charset="0"/>
                <a:ea typeface="微软雅黑" panose="020B0503020204020204" pitchFamily="34" charset="-122"/>
                <a:cs typeface="Times New Roman" panose="02020603050405020304" charset="0"/>
              </a:rPr>
              <a:t>Choose the best answer:</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3. What happens to the poor in a country with universal healthcare?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A. They are treated differently from the rich.</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B. They probably can’t afford to see a doctor.</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C. They don't need to pay the full medical costs.</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D. They need to pay high taxes used for healthcare.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4. What do we learn from Larry Levitt's words?</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A. He has confidence in their healthcare system.</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B. It will be too difficult for the US if things get worse.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C. They will do better than other developed countries in the fight.</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D. All US citizens should be provided with free health insurance.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p:txBody>
      </p:sp>
      <p:cxnSp>
        <p:nvCxnSpPr>
          <p:cNvPr id="5" name="PA-102297"/>
          <p:cNvCxnSpPr/>
          <p:nvPr>
            <p:custDataLst>
              <p:tags r:id="rId3"/>
            </p:custDataLst>
          </p:nvPr>
        </p:nvCxnSpPr>
        <p:spPr>
          <a:xfrm>
            <a:off x="1242695" y="3877310"/>
            <a:ext cx="10478135" cy="40005"/>
          </a:xfrm>
          <a:prstGeom prst="line">
            <a:avLst/>
          </a:prstGeom>
          <a:ln>
            <a:solidFill>
              <a:srgbClr val="2B6EAB"/>
            </a:solidFill>
            <a:prstDash val="dash"/>
          </a:ln>
        </p:spPr>
        <p:style>
          <a:lnRef idx="1">
            <a:schemeClr val="accent1"/>
          </a:lnRef>
          <a:fillRef idx="0">
            <a:schemeClr val="accent1"/>
          </a:fillRef>
          <a:effectRef idx="0">
            <a:schemeClr val="accent1"/>
          </a:effectRef>
          <a:fontRef idx="minor">
            <a:schemeClr val="tx1"/>
          </a:fontRef>
        </p:style>
      </p:cxnSp>
      <p:sp>
        <p:nvSpPr>
          <p:cNvPr id="14" name="PA-102299"/>
          <p:cNvSpPr/>
          <p:nvPr>
            <p:custDataLst>
              <p:tags r:id="rId4"/>
            </p:custDataLst>
          </p:nvPr>
        </p:nvSpPr>
        <p:spPr>
          <a:xfrm>
            <a:off x="490855" y="1526540"/>
            <a:ext cx="387350" cy="4504690"/>
          </a:xfrm>
          <a:prstGeom prst="rect">
            <a:avLst/>
          </a:prstGeom>
          <a:solidFill>
            <a:srgbClr val="2B6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6947535" y="3917315"/>
            <a:ext cx="3922395" cy="536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5096510" y="1398905"/>
            <a:ext cx="2997835" cy="536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2" name="图形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58880" y="290830"/>
            <a:ext cx="1251125" cy="893769"/>
          </a:xfrm>
          <a:prstGeom prst="rect">
            <a:avLst/>
          </a:prstGeom>
        </p:spPr>
      </p:pic>
      <p:sp>
        <p:nvSpPr>
          <p:cNvPr id="2" name="矩形 1"/>
          <p:cNvSpPr/>
          <p:nvPr/>
        </p:nvSpPr>
        <p:spPr>
          <a:xfrm>
            <a:off x="1137920" y="447675"/>
            <a:ext cx="7750175" cy="737235"/>
          </a:xfrm>
          <a:prstGeom prst="rect">
            <a:avLst/>
          </a:prstGeom>
        </p:spPr>
        <p:txBody>
          <a:bodyPr wrap="square">
            <a:spAutoFit/>
          </a:bodyPr>
          <a:lstStyle/>
          <a:p>
            <a:pPr lvl="0" algn="l"/>
            <a:r>
              <a:rPr lang="zh-CN" altLang="en-US" sz="2400"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sym typeface="+mn-ea"/>
              </a:rPr>
              <a:t>Healthcare around the World ( P6)</a:t>
            </a:r>
            <a:endParaRPr lang="zh-CN" altLang="en-US" b="1" kern="2200" dirty="0">
              <a:solidFill>
                <a:srgbClr val="2B6EAB"/>
              </a:solidFill>
              <a:latin typeface="微软雅黑" panose="020B0503020204020204" pitchFamily="34" charset="-122"/>
              <a:ea typeface="微软雅黑" panose="020B0503020204020204" pitchFamily="34" charset="-122"/>
              <a:cs typeface="阿里巴巴普惠体" panose="00020600040101010101" pitchFamily="18" charset="-122"/>
            </a:endParaRPr>
          </a:p>
          <a:p>
            <a:pPr lvl="0" algn="l"/>
            <a:endParaRPr lang="zh-CN" altLang="en-US" b="1" u="sng" dirty="0">
              <a:solidFill>
                <a:srgbClr val="2B6EAB"/>
              </a:solidFill>
              <a:latin typeface="微软雅黑" panose="020B0503020204020204" pitchFamily="34" charset="-122"/>
              <a:ea typeface="微软雅黑" panose="020B0503020204020204" pitchFamily="34" charset="-122"/>
            </a:endParaRPr>
          </a:p>
        </p:txBody>
      </p:sp>
      <p:cxnSp>
        <p:nvCxnSpPr>
          <p:cNvPr id="5" name="PA-102297"/>
          <p:cNvCxnSpPr/>
          <p:nvPr>
            <p:custDataLst>
              <p:tags r:id="rId2"/>
            </p:custDataLst>
          </p:nvPr>
        </p:nvCxnSpPr>
        <p:spPr>
          <a:xfrm>
            <a:off x="1242695" y="3877310"/>
            <a:ext cx="10478135" cy="40005"/>
          </a:xfrm>
          <a:prstGeom prst="line">
            <a:avLst/>
          </a:prstGeom>
          <a:ln>
            <a:solidFill>
              <a:srgbClr val="2B6EAB"/>
            </a:solidFill>
            <a:prstDash val="dash"/>
          </a:ln>
        </p:spPr>
        <p:style>
          <a:lnRef idx="1">
            <a:schemeClr val="accent1"/>
          </a:lnRef>
          <a:fillRef idx="0">
            <a:schemeClr val="accent1"/>
          </a:fillRef>
          <a:effectRef idx="0">
            <a:schemeClr val="accent1"/>
          </a:effectRef>
          <a:fontRef idx="minor">
            <a:schemeClr val="tx1"/>
          </a:fontRef>
        </p:style>
      </p:cxnSp>
      <p:sp>
        <p:nvSpPr>
          <p:cNvPr id="14" name="PA-102299"/>
          <p:cNvSpPr/>
          <p:nvPr>
            <p:custDataLst>
              <p:tags r:id="rId3"/>
            </p:custDataLst>
          </p:nvPr>
        </p:nvSpPr>
        <p:spPr>
          <a:xfrm>
            <a:off x="490855" y="1526540"/>
            <a:ext cx="387350" cy="4504690"/>
          </a:xfrm>
          <a:prstGeom prst="rect">
            <a:avLst/>
          </a:prstGeom>
          <a:solidFill>
            <a:srgbClr val="2B6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a:off x="8549640" y="1406525"/>
            <a:ext cx="2490470" cy="953135"/>
          </a:xfrm>
          <a:prstGeom prst="rect">
            <a:avLst/>
          </a:prstGeom>
        </p:spPr>
        <p:txBody>
          <a:bodyPr wrap="square">
            <a:spAutoFit/>
          </a:bodyPr>
          <a:p>
            <a:pPr lvl="0" algn="l"/>
            <a:r>
              <a:rPr lang="en-US" altLang="zh-CN" sz="3200" b="1" kern="2200" dirty="0">
                <a:solidFill>
                  <a:srgbClr val="FF0000"/>
                </a:solidFill>
                <a:latin typeface="Arial Black" panose="020B0A04020102020204" charset="0"/>
                <a:ea typeface="微软雅黑" panose="020B0503020204020204" pitchFamily="34" charset="-122"/>
                <a:cs typeface="Arial Black" panose="020B0A04020102020204" charset="0"/>
                <a:sym typeface="+mn-ea"/>
              </a:rPr>
              <a:t>main idea</a:t>
            </a:r>
            <a:endParaRPr lang="zh-CN" altLang="en-US" sz="2400" b="1" kern="2200" dirty="0">
              <a:solidFill>
                <a:srgbClr val="FF0000"/>
              </a:solidFill>
              <a:latin typeface="Arial Black" panose="020B0A04020102020204" charset="0"/>
              <a:ea typeface="微软雅黑" panose="020B0503020204020204" pitchFamily="34" charset="-122"/>
              <a:cs typeface="Arial Black" panose="020B0A04020102020204" charset="0"/>
            </a:endParaRPr>
          </a:p>
          <a:p>
            <a:pPr lvl="0" algn="l"/>
            <a:endParaRPr lang="zh-CN" altLang="en-US" sz="2400" b="1" u="sng" kern="2200" dirty="0">
              <a:solidFill>
                <a:srgbClr val="FF0000"/>
              </a:solidFill>
              <a:latin typeface="Arial Black" panose="020B0A04020102020204" charset="0"/>
              <a:ea typeface="微软雅黑" panose="020B0503020204020204" pitchFamily="34" charset="-122"/>
              <a:cs typeface="Arial Black" panose="020B0A04020102020204" charset="0"/>
            </a:endParaRPr>
          </a:p>
        </p:txBody>
      </p:sp>
      <p:sp>
        <p:nvSpPr>
          <p:cNvPr id="7" name="矩形 6"/>
          <p:cNvSpPr/>
          <p:nvPr/>
        </p:nvSpPr>
        <p:spPr>
          <a:xfrm>
            <a:off x="8963025" y="4504690"/>
            <a:ext cx="2490470" cy="953135"/>
          </a:xfrm>
          <a:prstGeom prst="rect">
            <a:avLst/>
          </a:prstGeom>
        </p:spPr>
        <p:txBody>
          <a:bodyPr wrap="square">
            <a:spAutoFit/>
          </a:bodyPr>
          <a:p>
            <a:pPr lvl="0" algn="l"/>
            <a:r>
              <a:rPr lang="en-US" altLang="zh-CN" sz="3200" b="1" kern="2200" dirty="0">
                <a:solidFill>
                  <a:srgbClr val="FF0000"/>
                </a:solidFill>
                <a:latin typeface="Arial Black" panose="020B0A04020102020204" charset="0"/>
                <a:ea typeface="微软雅黑" panose="020B0503020204020204" pitchFamily="34" charset="-122"/>
                <a:cs typeface="Arial Black" panose="020B0A04020102020204" charset="0"/>
                <a:sym typeface="+mn-ea"/>
              </a:rPr>
              <a:t>key word</a:t>
            </a:r>
            <a:endParaRPr lang="zh-CN" altLang="en-US" sz="2400" b="1" kern="2200" dirty="0">
              <a:solidFill>
                <a:srgbClr val="FF0000"/>
              </a:solidFill>
              <a:latin typeface="Arial Black" panose="020B0A04020102020204" charset="0"/>
              <a:ea typeface="微软雅黑" panose="020B0503020204020204" pitchFamily="34" charset="-122"/>
              <a:cs typeface="Arial Black" panose="020B0A04020102020204" charset="0"/>
            </a:endParaRPr>
          </a:p>
          <a:p>
            <a:pPr lvl="0" algn="l"/>
            <a:r>
              <a:rPr lang="en-US" altLang="zh-CN" sz="2400" b="1" u="sng" kern="2200" dirty="0">
                <a:solidFill>
                  <a:srgbClr val="FF0000"/>
                </a:solidFill>
                <a:latin typeface="Arial Black" panose="020B0A04020102020204" charset="0"/>
                <a:ea typeface="微软雅黑" panose="020B0503020204020204" pitchFamily="34" charset="-122"/>
                <a:cs typeface="Arial Black" panose="020B0A04020102020204" charset="0"/>
              </a:rPr>
              <a:t>   (Para3-4)</a:t>
            </a:r>
            <a:endParaRPr lang="en-US" altLang="zh-CN" sz="2400" b="1" u="sng" kern="2200" dirty="0">
              <a:solidFill>
                <a:srgbClr val="FF0000"/>
              </a:solidFill>
              <a:latin typeface="Arial Black" panose="020B0A04020102020204" charset="0"/>
              <a:ea typeface="微软雅黑" panose="020B0503020204020204" pitchFamily="34" charset="-122"/>
              <a:cs typeface="Arial Black" panose="020B0A04020102020204" charset="0"/>
            </a:endParaRPr>
          </a:p>
        </p:txBody>
      </p:sp>
      <p:sp>
        <p:nvSpPr>
          <p:cNvPr id="4" name="PA-102296"/>
          <p:cNvSpPr/>
          <p:nvPr>
            <p:custDataLst>
              <p:tags r:id="rId4"/>
            </p:custDataLst>
          </p:nvPr>
        </p:nvSpPr>
        <p:spPr>
          <a:xfrm>
            <a:off x="1295400" y="998220"/>
            <a:ext cx="10881995" cy="5262245"/>
          </a:xfrm>
          <a:prstGeom prst="rect">
            <a:avLst/>
          </a:prstGeom>
        </p:spPr>
        <p:txBody>
          <a:bodyPr wrap="square">
            <a:spAutoFit/>
          </a:bodyPr>
          <a:lstStyle/>
          <a:p>
            <a:r>
              <a:rPr lang="zh-CN" altLang="en-US" sz="2800" b="1" dirty="0">
                <a:latin typeface="Times New Roman" panose="02020603050405020304" charset="0"/>
                <a:ea typeface="微软雅黑" panose="020B0503020204020204" pitchFamily="34" charset="-122"/>
                <a:cs typeface="Times New Roman" panose="02020603050405020304" charset="0"/>
              </a:rPr>
              <a:t>Choose the best answer:</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1. What does the article mainly talk about?</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A. Healthcare systems in different countries.</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B. Global efforts to fight the novel coronavirus.</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C. Different responses to the pandemic worldwide.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D. Challenges facing different countries fighting the pandemic.</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2. What does the article tell us about healthcare in Singapore?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A. Public hospitals offer free basic healthcare.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B. Private medical care is not expensive.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C. It works like a housing or education service.</a:t>
            </a:r>
            <a:endParaRPr lang="zh-CN" altLang="en-US" sz="2800" b="1" dirty="0">
              <a:latin typeface="Times New Roman" panose="02020603050405020304" charset="0"/>
              <a:ea typeface="微软雅黑" panose="020B0503020204020204" pitchFamily="34" charset="-122"/>
              <a:cs typeface="Times New Roman" panose="02020603050405020304" charset="0"/>
            </a:endParaRPr>
          </a:p>
          <a:p>
            <a:r>
              <a:rPr lang="zh-CN" altLang="en-US" sz="2800" b="1" dirty="0">
                <a:latin typeface="Times New Roman" panose="02020603050405020304" charset="0"/>
                <a:ea typeface="微软雅黑" panose="020B0503020204020204" pitchFamily="34" charset="-122"/>
                <a:cs typeface="Times New Roman" panose="02020603050405020304" charset="0"/>
              </a:rPr>
              <a:t>D. Patients need to save money in special accounts beforehand.</a:t>
            </a:r>
            <a:endParaRPr lang="zh-CN" altLang="en-US" sz="2800" b="1" dirty="0">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7" grpId="0"/>
    </p:bldLst>
  </p:timing>
</p:sld>
</file>

<file path=ppt/tags/tag1.xml><?xml version="1.0" encoding="utf-8"?>
<p:tagLst xmlns:p="http://schemas.openxmlformats.org/presentationml/2006/main">
  <p:tag name="REFSHAPE" val="469865540"/>
  <p:tag name="KSO_WM_UNIT_PLACING_PICTURE_USER_VIEWPORT" val="{&quot;height&quot;:6853,&quot;width&quot;:3825}"/>
</p:tagLst>
</file>

<file path=ppt/tags/tag10.xml><?xml version="1.0" encoding="utf-8"?>
<p:tagLst xmlns:p="http://schemas.openxmlformats.org/presentationml/2006/main">
  <p:tag name="PA" val="v5.2.9"/>
</p:tagLst>
</file>

<file path=ppt/tags/tag100.xml><?xml version="1.0" encoding="utf-8"?>
<p:tagLst xmlns:p="http://schemas.openxmlformats.org/presentationml/2006/main">
  <p:tag name="PA" val="v5.2.9"/>
</p:tagLst>
</file>

<file path=ppt/tags/tag101.xml><?xml version="1.0" encoding="utf-8"?>
<p:tagLst xmlns:p="http://schemas.openxmlformats.org/presentationml/2006/main">
  <p:tag name="PA" val="v5.2.9"/>
</p:tagLst>
</file>

<file path=ppt/tags/tag102.xml><?xml version="1.0" encoding="utf-8"?>
<p:tagLst xmlns:p="http://schemas.openxmlformats.org/presentationml/2006/main">
  <p:tag name="PA" val="v5.2.9"/>
</p:tagLst>
</file>

<file path=ppt/tags/tag103.xml><?xml version="1.0" encoding="utf-8"?>
<p:tagLst xmlns:p="http://schemas.openxmlformats.org/presentationml/2006/main">
  <p:tag name="PA" val="v5.2.9"/>
</p:tagLst>
</file>

<file path=ppt/tags/tag104.xml><?xml version="1.0" encoding="utf-8"?>
<p:tagLst xmlns:p="http://schemas.openxmlformats.org/presentationml/2006/main">
  <p:tag name="PA" val="v5.2.9"/>
</p:tagLst>
</file>

<file path=ppt/tags/tag105.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BTNRECT" val="7516*3416*1198*1198"/>
</p:tagLst>
</file>

<file path=ppt/tags/tag106.xml><?xml version="1.0" encoding="utf-8"?>
<p:tagLst xmlns:p="http://schemas.openxmlformats.org/presentationml/2006/main">
  <p:tag name="PA" val="v5.2.9"/>
</p:tagLst>
</file>

<file path=ppt/tags/tag107.xml><?xml version="1.0" encoding="utf-8"?>
<p:tagLst xmlns:p="http://schemas.openxmlformats.org/presentationml/2006/main">
  <p:tag name="PA" val="v5.2.9"/>
</p:tagLst>
</file>

<file path=ppt/tags/tag108.xml><?xml version="1.0" encoding="utf-8"?>
<p:tagLst xmlns:p="http://schemas.openxmlformats.org/presentationml/2006/main">
  <p:tag name="PA" val="v5.2.9"/>
</p:tagLst>
</file>

<file path=ppt/tags/tag109.xml><?xml version="1.0" encoding="utf-8"?>
<p:tagLst xmlns:p="http://schemas.openxmlformats.org/presentationml/2006/main">
  <p:tag name="PA" val="v5.2.9"/>
</p:tagLst>
</file>

<file path=ppt/tags/tag11.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BTNRECT" val="6272*3634*1198*1198"/>
</p:tagLst>
</file>

<file path=ppt/tags/tag110.xml><?xml version="1.0" encoding="utf-8"?>
<p:tagLst xmlns:p="http://schemas.openxmlformats.org/presentationml/2006/main">
  <p:tag name="PA" val="v5.2.9"/>
</p:tagLst>
</file>

<file path=ppt/tags/tag111.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7.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7.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9.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5.2.9"/>
</p:tagLst>
</file>

<file path=ppt/tags/tag31.xml><?xml version="1.0" encoding="utf-8"?>
<p:tagLst xmlns:p="http://schemas.openxmlformats.org/presentationml/2006/main">
  <p:tag name="PA" val="v5.2.9"/>
</p:tagLst>
</file>

<file path=ppt/tags/tag32.xml><?xml version="1.0" encoding="utf-8"?>
<p:tagLst xmlns:p="http://schemas.openxmlformats.org/presentationml/2006/main">
  <p:tag name="PA" val="v5.2.9"/>
</p:tagLst>
</file>

<file path=ppt/tags/tag33.xml><?xml version="1.0" encoding="utf-8"?>
<p:tagLst xmlns:p="http://schemas.openxmlformats.org/presentationml/2006/main">
  <p:tag name="PA" val="v5.2.9"/>
</p:tagLst>
</file>

<file path=ppt/tags/tag34.xml><?xml version="1.0" encoding="utf-8"?>
<p:tagLst xmlns:p="http://schemas.openxmlformats.org/presentationml/2006/main">
  <p:tag name="MH" val="20160527002607"/>
  <p:tag name="MH_LIBRARY" val="GRAPHIC"/>
  <p:tag name="MH_ORDER" val="任意多边形 15"/>
  <p:tag name="PA" val="v5.2.9"/>
</p:tagLst>
</file>

<file path=ppt/tags/tag35.xml><?xml version="1.0" encoding="utf-8"?>
<p:tagLst xmlns:p="http://schemas.openxmlformats.org/presentationml/2006/main">
  <p:tag name="PA" val="v5.2.9"/>
</p:tagLst>
</file>

<file path=ppt/tags/tag36.xml><?xml version="1.0" encoding="utf-8"?>
<p:tagLst xmlns:p="http://schemas.openxmlformats.org/presentationml/2006/main">
  <p:tag name="PA" val="v5.2.9"/>
</p:tagLst>
</file>

<file path=ppt/tags/tag37.xml><?xml version="1.0" encoding="utf-8"?>
<p:tagLst xmlns:p="http://schemas.openxmlformats.org/presentationml/2006/main">
  <p:tag name="PA" val="v5.2.9"/>
</p:tagLst>
</file>

<file path=ppt/tags/tag38.xml><?xml version="1.0" encoding="utf-8"?>
<p:tagLst xmlns:p="http://schemas.openxmlformats.org/presentationml/2006/main">
  <p:tag name="PA" val="v5.2.9"/>
</p:tagLst>
</file>

<file path=ppt/tags/tag39.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40.xml><?xml version="1.0" encoding="utf-8"?>
<p:tagLst xmlns:p="http://schemas.openxmlformats.org/presentationml/2006/main">
  <p:tag name="PA" val="v5.2.9"/>
</p:tagLst>
</file>

<file path=ppt/tags/tag41.xml><?xml version="1.0" encoding="utf-8"?>
<p:tagLst xmlns:p="http://schemas.openxmlformats.org/presentationml/2006/main">
  <p:tag name="PA" val="v5.2.9"/>
</p:tagLst>
</file>

<file path=ppt/tags/tag42.xml><?xml version="1.0" encoding="utf-8"?>
<p:tagLst xmlns:p="http://schemas.openxmlformats.org/presentationml/2006/main">
  <p:tag name="PA" val="v5.2.9"/>
</p:tagLst>
</file>

<file path=ppt/tags/tag43.xml><?xml version="1.0" encoding="utf-8"?>
<p:tagLst xmlns:p="http://schemas.openxmlformats.org/presentationml/2006/main">
  <p:tag name="PA" val="v5.2.9"/>
</p:tagLst>
</file>

<file path=ppt/tags/tag44.xml><?xml version="1.0" encoding="utf-8"?>
<p:tagLst xmlns:p="http://schemas.openxmlformats.org/presentationml/2006/main">
  <p:tag name="MH" val="20160527002607"/>
  <p:tag name="MH_LIBRARY" val="GRAPHIC"/>
  <p:tag name="MH_ORDER" val="任意多边形 15"/>
  <p:tag name="PA" val="v5.2.9"/>
</p:tagLst>
</file>

<file path=ppt/tags/tag45.xml><?xml version="1.0" encoding="utf-8"?>
<p:tagLst xmlns:p="http://schemas.openxmlformats.org/presentationml/2006/main">
  <p:tag name="PA" val="v5.2.9"/>
</p:tagLst>
</file>

<file path=ppt/tags/tag46.xml><?xml version="1.0" encoding="utf-8"?>
<p:tagLst xmlns:p="http://schemas.openxmlformats.org/presentationml/2006/main">
  <p:tag name="PA" val="v5.2.9"/>
</p:tagLst>
</file>

<file path=ppt/tags/tag47.xml><?xml version="1.0" encoding="utf-8"?>
<p:tagLst xmlns:p="http://schemas.openxmlformats.org/presentationml/2006/main">
  <p:tag name="PA" val="v5.2.9"/>
</p:tagLst>
</file>

<file path=ppt/tags/tag48.xml><?xml version="1.0" encoding="utf-8"?>
<p:tagLst xmlns:p="http://schemas.openxmlformats.org/presentationml/2006/main">
  <p:tag name="PA" val="v5.2.9"/>
</p:tagLst>
</file>

<file path=ppt/tags/tag49.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50.xml><?xml version="1.0" encoding="utf-8"?>
<p:tagLst xmlns:p="http://schemas.openxmlformats.org/presentationml/2006/main">
  <p:tag name="PA" val="v5.2.9"/>
</p:tagLst>
</file>

<file path=ppt/tags/tag51.xml><?xml version="1.0" encoding="utf-8"?>
<p:tagLst xmlns:p="http://schemas.openxmlformats.org/presentationml/2006/main">
  <p:tag name="PA" val="v5.2.9"/>
</p:tagLst>
</file>

<file path=ppt/tags/tag52.xml><?xml version="1.0" encoding="utf-8"?>
<p:tagLst xmlns:p="http://schemas.openxmlformats.org/presentationml/2006/main">
  <p:tag name="PA" val="v5.2.9"/>
</p:tagLst>
</file>

<file path=ppt/tags/tag53.xml><?xml version="1.0" encoding="utf-8"?>
<p:tagLst xmlns:p="http://schemas.openxmlformats.org/presentationml/2006/main">
  <p:tag name="MH" val="20160527002607"/>
  <p:tag name="MH_LIBRARY" val="GRAPHIC"/>
  <p:tag name="MH_ORDER" val="任意多边形 15"/>
  <p:tag name="PA" val="v5.2.9"/>
</p:tagLst>
</file>

<file path=ppt/tags/tag54.xml><?xml version="1.0" encoding="utf-8"?>
<p:tagLst xmlns:p="http://schemas.openxmlformats.org/presentationml/2006/main">
  <p:tag name="PA" val="v5.2.9"/>
</p:tagLst>
</file>

<file path=ppt/tags/tag55.xml><?xml version="1.0" encoding="utf-8"?>
<p:tagLst xmlns:p="http://schemas.openxmlformats.org/presentationml/2006/main">
  <p:tag name="PA" val="v5.2.9"/>
</p:tagLst>
</file>

<file path=ppt/tags/tag56.xml><?xml version="1.0" encoding="utf-8"?>
<p:tagLst xmlns:p="http://schemas.openxmlformats.org/presentationml/2006/main">
  <p:tag name="PA" val="v5.2.9"/>
</p:tagLst>
</file>

<file path=ppt/tags/tag57.xml><?xml version="1.0" encoding="utf-8"?>
<p:tagLst xmlns:p="http://schemas.openxmlformats.org/presentationml/2006/main">
  <p:tag name="PA" val="v5.2.9"/>
</p:tagLst>
</file>

<file path=ppt/tags/tag58.xml><?xml version="1.0" encoding="utf-8"?>
<p:tagLst xmlns:p="http://schemas.openxmlformats.org/presentationml/2006/main">
  <p:tag name="PA" val="v5.2.9"/>
</p:tagLst>
</file>

<file path=ppt/tags/tag59.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60.xml><?xml version="1.0" encoding="utf-8"?>
<p:tagLst xmlns:p="http://schemas.openxmlformats.org/presentationml/2006/main">
  <p:tag name="PA" val="v5.2.9"/>
</p:tagLst>
</file>

<file path=ppt/tags/tag61.xml><?xml version="1.0" encoding="utf-8"?>
<p:tagLst xmlns:p="http://schemas.openxmlformats.org/presentationml/2006/main">
  <p:tag name="PA" val="v5.2.9"/>
</p:tagLst>
</file>

<file path=ppt/tags/tag62.xml><?xml version="1.0" encoding="utf-8"?>
<p:tagLst xmlns:p="http://schemas.openxmlformats.org/presentationml/2006/main">
  <p:tag name="MH" val="20160527002607"/>
  <p:tag name="MH_LIBRARY" val="GRAPHIC"/>
  <p:tag name="MH_ORDER" val="任意多边形 15"/>
  <p:tag name="PA" val="v5.2.9"/>
</p:tagLst>
</file>

<file path=ppt/tags/tag63.xml><?xml version="1.0" encoding="utf-8"?>
<p:tagLst xmlns:p="http://schemas.openxmlformats.org/presentationml/2006/main">
  <p:tag name="PA" val="v5.2.9"/>
</p:tagLst>
</file>

<file path=ppt/tags/tag64.xml><?xml version="1.0" encoding="utf-8"?>
<p:tagLst xmlns:p="http://schemas.openxmlformats.org/presentationml/2006/main">
  <p:tag name="PA" val="v5.2.9"/>
</p:tagLst>
</file>

<file path=ppt/tags/tag65.xml><?xml version="1.0" encoding="utf-8"?>
<p:tagLst xmlns:p="http://schemas.openxmlformats.org/presentationml/2006/main">
  <p:tag name="PA" val="v5.2.9"/>
</p:tagLst>
</file>

<file path=ppt/tags/tag66.xml><?xml version="1.0" encoding="utf-8"?>
<p:tagLst xmlns:p="http://schemas.openxmlformats.org/presentationml/2006/main">
  <p:tag name="PA" val="v5.2.9"/>
</p:tagLst>
</file>

<file path=ppt/tags/tag67.xml><?xml version="1.0" encoding="utf-8"?>
<p:tagLst xmlns:p="http://schemas.openxmlformats.org/presentationml/2006/main">
  <p:tag name="PA" val="v5.2.9"/>
</p:tagLst>
</file>

<file path=ppt/tags/tag68.xml><?xml version="1.0" encoding="utf-8"?>
<p:tagLst xmlns:p="http://schemas.openxmlformats.org/presentationml/2006/main">
  <p:tag name="PA" val="v5.2.9"/>
</p:tagLst>
</file>

<file path=ppt/tags/tag69.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70.xml><?xml version="1.0" encoding="utf-8"?>
<p:tagLst xmlns:p="http://schemas.openxmlformats.org/presentationml/2006/main">
  <p:tag name="PA" val="v5.2.9"/>
</p:tagLst>
</file>

<file path=ppt/tags/tag71.xml><?xml version="1.0" encoding="utf-8"?>
<p:tagLst xmlns:p="http://schemas.openxmlformats.org/presentationml/2006/main">
  <p:tag name="PA" val="v5.2.9"/>
</p:tagLst>
</file>

<file path=ppt/tags/tag72.xml><?xml version="1.0" encoding="utf-8"?>
<p:tagLst xmlns:p="http://schemas.openxmlformats.org/presentationml/2006/main">
  <p:tag name="PA" val="v5.2.9"/>
</p:tagLst>
</file>

<file path=ppt/tags/tag73.xml><?xml version="1.0" encoding="utf-8"?>
<p:tagLst xmlns:p="http://schemas.openxmlformats.org/presentationml/2006/main">
  <p:tag name="PA" val="v5.2.9"/>
</p:tagLst>
</file>

<file path=ppt/tags/tag74.xml><?xml version="1.0" encoding="utf-8"?>
<p:tagLst xmlns:p="http://schemas.openxmlformats.org/presentationml/2006/main">
  <p:tag name="PA" val="v5.2.9"/>
</p:tagLst>
</file>

<file path=ppt/tags/tag75.xml><?xml version="1.0" encoding="utf-8"?>
<p:tagLst xmlns:p="http://schemas.openxmlformats.org/presentationml/2006/main">
  <p:tag name="PA" val="v5.2.9"/>
</p:tagLst>
</file>

<file path=ppt/tags/tag76.xml><?xml version="1.0" encoding="utf-8"?>
<p:tagLst xmlns:p="http://schemas.openxmlformats.org/presentationml/2006/main">
  <p:tag name="PA" val="v5.2.9"/>
</p:tagLst>
</file>

<file path=ppt/tags/tag77.xml><?xml version="1.0" encoding="utf-8"?>
<p:tagLst xmlns:p="http://schemas.openxmlformats.org/presentationml/2006/main">
  <p:tag name="PA" val="v5.2.9"/>
</p:tagLst>
</file>

<file path=ppt/tags/tag78.xml><?xml version="1.0" encoding="utf-8"?>
<p:tagLst xmlns:p="http://schemas.openxmlformats.org/presentationml/2006/main">
  <p:tag name="PA" val="v5.2.9"/>
</p:tagLst>
</file>

<file path=ppt/tags/tag79.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80.xml><?xml version="1.0" encoding="utf-8"?>
<p:tagLst xmlns:p="http://schemas.openxmlformats.org/presentationml/2006/main">
  <p:tag name="PA" val="v5.2.9"/>
</p:tagLst>
</file>

<file path=ppt/tags/tag81.xml><?xml version="1.0" encoding="utf-8"?>
<p:tagLst xmlns:p="http://schemas.openxmlformats.org/presentationml/2006/main">
  <p:tag name="PA" val="v5.2.9"/>
</p:tagLst>
</file>

<file path=ppt/tags/tag82.xml><?xml version="1.0" encoding="utf-8"?>
<p:tagLst xmlns:p="http://schemas.openxmlformats.org/presentationml/2006/main">
  <p:tag name="PA" val="v5.2.9"/>
</p:tagLst>
</file>

<file path=ppt/tags/tag83.xml><?xml version="1.0" encoding="utf-8"?>
<p:tagLst xmlns:p="http://schemas.openxmlformats.org/presentationml/2006/main">
  <p:tag name="PA" val="v5.2.9"/>
</p:tagLst>
</file>

<file path=ppt/tags/tag84.xml><?xml version="1.0" encoding="utf-8"?>
<p:tagLst xmlns:p="http://schemas.openxmlformats.org/presentationml/2006/main">
  <p:tag name="PA" val="v5.2.9"/>
</p:tagLst>
</file>

<file path=ppt/tags/tag85.xml><?xml version="1.0" encoding="utf-8"?>
<p:tagLst xmlns:p="http://schemas.openxmlformats.org/presentationml/2006/main">
  <p:tag name="PA" val="v5.2.9"/>
</p:tagLst>
</file>

<file path=ppt/tags/tag86.xml><?xml version="1.0" encoding="utf-8"?>
<p:tagLst xmlns:p="http://schemas.openxmlformats.org/presentationml/2006/main">
  <p:tag name="PA" val="v5.2.9"/>
</p:tagLst>
</file>

<file path=ppt/tags/tag87.xml><?xml version="1.0" encoding="utf-8"?>
<p:tagLst xmlns:p="http://schemas.openxmlformats.org/presentationml/2006/main">
  <p:tag name="PA" val="v5.2.9"/>
</p:tagLst>
</file>

<file path=ppt/tags/tag88.xml><?xml version="1.0" encoding="utf-8"?>
<p:tagLst xmlns:p="http://schemas.openxmlformats.org/presentationml/2006/main">
  <p:tag name="PA" val="v5.2.9"/>
</p:tagLst>
</file>

<file path=ppt/tags/tag89.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ags/tag90.xml><?xml version="1.0" encoding="utf-8"?>
<p:tagLst xmlns:p="http://schemas.openxmlformats.org/presentationml/2006/main">
  <p:tag name="PA" val="v5.2.9"/>
</p:tagLst>
</file>

<file path=ppt/tags/tag91.xml><?xml version="1.0" encoding="utf-8"?>
<p:tagLst xmlns:p="http://schemas.openxmlformats.org/presentationml/2006/main">
  <p:tag name="PA" val="v5.2.9"/>
</p:tagLst>
</file>

<file path=ppt/tags/tag92.xml><?xml version="1.0" encoding="utf-8"?>
<p:tagLst xmlns:p="http://schemas.openxmlformats.org/presentationml/2006/main">
  <p:tag name="PA" val="v5.2.9"/>
</p:tagLst>
</file>

<file path=ppt/tags/tag93.xml><?xml version="1.0" encoding="utf-8"?>
<p:tagLst xmlns:p="http://schemas.openxmlformats.org/presentationml/2006/main">
  <p:tag name="PA" val="v5.2.9"/>
</p:tagLst>
</file>

<file path=ppt/tags/tag94.xml><?xml version="1.0" encoding="utf-8"?>
<p:tagLst xmlns:p="http://schemas.openxmlformats.org/presentationml/2006/main">
  <p:tag name="PA" val="v5.2.9"/>
</p:tagLst>
</file>

<file path=ppt/tags/tag95.xml><?xml version="1.0" encoding="utf-8"?>
<p:tagLst xmlns:p="http://schemas.openxmlformats.org/presentationml/2006/main">
  <p:tag name="PA" val="v5.2.9"/>
</p:tagLst>
</file>

<file path=ppt/tags/tag96.xml><?xml version="1.0" encoding="utf-8"?>
<p:tagLst xmlns:p="http://schemas.openxmlformats.org/presentationml/2006/main">
  <p:tag name="PA" val="v5.2.9"/>
</p:tagLst>
</file>

<file path=ppt/tags/tag97.xml><?xml version="1.0" encoding="utf-8"?>
<p:tagLst xmlns:p="http://schemas.openxmlformats.org/presentationml/2006/main">
  <p:tag name="PA" val="v5.2.9"/>
</p:tagLst>
</file>

<file path=ppt/tags/tag98.xml><?xml version="1.0" encoding="utf-8"?>
<p:tagLst xmlns:p="http://schemas.openxmlformats.org/presentationml/2006/main">
  <p:tag name="PA" val="v5.2.9"/>
</p:tagLst>
</file>

<file path=ppt/tags/tag99.xml><?xml version="1.0" encoding="utf-8"?>
<p:tagLst xmlns:p="http://schemas.openxmlformats.org/presentationml/2006/main">
  <p:tag name="PA" val="v5.2.9"/>
</p:tagLst>
</file>

<file path=ppt/theme/theme1.xml><?xml version="1.0" encoding="utf-8"?>
<a:theme xmlns:a="http://schemas.openxmlformats.org/drawingml/2006/main" name="Office 主题​​">
  <a:themeElements>
    <a:clrScheme name="自定义 1766">
      <a:dk1>
        <a:sysClr val="windowText" lastClr="000000"/>
      </a:dk1>
      <a:lt1>
        <a:sysClr val="window" lastClr="FFFFFF"/>
      </a:lt1>
      <a:dk2>
        <a:srgbClr val="44546A"/>
      </a:dk2>
      <a:lt2>
        <a:srgbClr val="E7E6E6"/>
      </a:lt2>
      <a:accent1>
        <a:srgbClr val="00C6A5"/>
      </a:accent1>
      <a:accent2>
        <a:srgbClr val="BAE8DF"/>
      </a:accent2>
      <a:accent3>
        <a:srgbClr val="00C6A5"/>
      </a:accent3>
      <a:accent4>
        <a:srgbClr val="BAE8DF"/>
      </a:accent4>
      <a:accent5>
        <a:srgbClr val="00C6A5"/>
      </a:accent5>
      <a:accent6>
        <a:srgbClr val="BAE8DF"/>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15334</Words>
  <Application>WPS 演示</Application>
  <PresentationFormat>宽屏</PresentationFormat>
  <Paragraphs>506</Paragraphs>
  <Slides>45</Slides>
  <Notes>0</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45</vt:i4>
      </vt:variant>
    </vt:vector>
  </HeadingPairs>
  <TitlesOfParts>
    <vt:vector size="59" baseType="lpstr">
      <vt:lpstr>Arial</vt:lpstr>
      <vt:lpstr>宋体</vt:lpstr>
      <vt:lpstr>Wingdings</vt:lpstr>
      <vt:lpstr>Times New Roman</vt:lpstr>
      <vt:lpstr>Comic Sans MS</vt:lpstr>
      <vt:lpstr>华文中宋</vt:lpstr>
      <vt:lpstr>微软雅黑</vt:lpstr>
      <vt:lpstr>阿里巴巴普惠体</vt:lpstr>
      <vt:lpstr>Arial Black</vt:lpstr>
      <vt:lpstr>等线 Light</vt:lpstr>
      <vt:lpstr>等线</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风云办公</dc:creator>
  <cp:lastModifiedBy>Administrator</cp:lastModifiedBy>
  <cp:revision>60</cp:revision>
  <dcterms:created xsi:type="dcterms:W3CDTF">2019-10-14T08:14:00Z</dcterms:created>
  <dcterms:modified xsi:type="dcterms:W3CDTF">2020-03-20T15:20:19Z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